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94" r:id="rId1"/>
  </p:sldMasterIdLst>
  <p:notesMasterIdLst>
    <p:notesMasterId r:id="rId8"/>
  </p:notesMasterIdLst>
  <p:sldIdLst>
    <p:sldId id="256" r:id="rId2"/>
    <p:sldId id="339" r:id="rId3"/>
    <p:sldId id="341" r:id="rId4"/>
    <p:sldId id="342" r:id="rId5"/>
    <p:sldId id="344" r:id="rId6"/>
    <p:sldId id="34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21053-5763-4A51-B99A-4DC0AB932F80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03016-1455-4CE0-81E2-1B3F2122B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446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803016-1455-4CE0-81E2-1B3F2122B04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546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803016-1455-4CE0-81E2-1B3F2122B04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99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69891-2ADF-3A10-6D0D-BF694D079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A974CF-0D43-3201-C1E9-6A3545E58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B46AB1-6463-2670-7334-5EBDF2964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4A70-00BE-431C-9ADB-2142705E329B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E804EF-6171-D549-DD4C-7CEE4DA27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ACA62-5C44-6738-5B51-F6018537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B01-310F-4BE8-A523-7DD0E3D05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19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5B6BA-556E-A6F1-D520-E9A862E63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43AC44-F00E-78A8-0879-7F1BB8915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62C598-3467-3814-4A10-0CB2B49B9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4A70-00BE-431C-9ADB-2142705E329B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C1DD22-C539-54F1-B6E9-75184D38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254071-3770-36CB-3677-0EEA2C8E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B01-310F-4BE8-A523-7DD0E3D05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1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C0ED49A-F8F9-FD33-7954-42618663A0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DFFDF9-7B42-8BAD-D17E-28AFE770D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541A90-23F2-EA3D-AB6C-F645C270B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4A70-00BE-431C-9ADB-2142705E329B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048D6A-C13C-1D97-052E-FC79B2E83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FD62A1-D683-02B3-A028-F075B119A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B01-310F-4BE8-A523-7DD0E3D05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95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B5355-DD9F-1EA4-A478-3333A98E4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758383-F6E3-333E-F43E-3435D5EEF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9B672A-70B7-C680-5DA9-741FB8032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4A70-00BE-431C-9ADB-2142705E329B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D46ABA-819C-C094-62CF-BBCE9B6F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8CA7BD-0B17-3E25-97AE-3DC2CD51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B01-310F-4BE8-A523-7DD0E3D05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48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CCEEB-CD10-4097-55CB-AF7070C2B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549879-9CE4-8CD7-36DA-DDC0A4A7D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6D4369-E186-566E-EAB5-77EEB2D21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4A70-00BE-431C-9ADB-2142705E329B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2A3B16-2EDC-A2BC-E208-E20C1608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0A72A1-C203-6099-3D82-C4D488D5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B01-310F-4BE8-A523-7DD0E3D05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2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67E6E3-1E4D-9D57-01FA-EF1C51997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A90022-F305-58A5-2761-53B15C71DE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A5972D-2699-C533-EE6B-D8EB37272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542E89-7F40-5FF9-4B11-25F5AC4D3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4A70-00BE-431C-9ADB-2142705E329B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B57A52-A73C-5D72-DB74-C3AACC4A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5BD983-9EFD-6537-95B0-832DFD397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B01-310F-4BE8-A523-7DD0E3D05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84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34176-5353-54A1-AA21-778207903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FDD79F-4880-753F-43A5-77CCCA4A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69866A-9F78-8866-C195-7990744CD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B0F7166-9874-D6CB-1A77-E2D6D8303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8B19F6F-7F3D-FC78-671C-3FA1CA005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F13214E-4A6A-F71F-D6CD-63BC456A7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4A70-00BE-431C-9ADB-2142705E329B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594FA8D-65B0-319E-E001-158333AE0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F3163B8-8ABD-01DA-D7CF-F5504381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B01-310F-4BE8-A523-7DD0E3D05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42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C9637-F1A6-7BB8-6E95-285787E82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9A1FD2F-584D-B53A-5749-277EABC14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4A70-00BE-431C-9ADB-2142705E329B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05A810D-CEDB-8E66-C8C4-2A29187F9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9DD981-5AD2-3A1C-C049-F29C928E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B01-310F-4BE8-A523-7DD0E3D05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41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7756C1E-7DA4-1187-AECE-DEA71BEB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4A70-00BE-431C-9ADB-2142705E329B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7EAA85-E877-5F3B-C714-E97BC9871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7CB267-8A59-E110-D6AC-EC0A069F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B01-310F-4BE8-A523-7DD0E3D05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7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0F0FA-96DD-B4B3-87DB-0B2D4F3B3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45D002-AD13-5BD0-4E51-A776C7E6E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67287B-0EBC-9B5F-A6EE-B4870DD7A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83E307-1EAB-3ADA-9581-53B6F167C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4A70-00BE-431C-9ADB-2142705E329B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2E5356-95DF-7912-91D7-AC3F21E39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E981B3-2E76-E6F9-0952-C85A00EF1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B01-310F-4BE8-A523-7DD0E3D05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93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FA659-C6C6-A3C6-F85B-ACA6476C4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B1C2650-5F93-FBB8-D0CE-49973B0DF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C45361-E147-3F77-B712-685E6A298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F86044-8110-A988-A90B-47ACE486E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4A70-00BE-431C-9ADB-2142705E329B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BC0E60-B40E-B6F1-2D2D-4729F114E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604CB8-C990-00B3-1DCC-88FB78324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E0B01-310F-4BE8-A523-7DD0E3D05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23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58268-6B65-3739-567D-90EA656A7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8A9D0F-70F9-B8EE-A832-DB458421C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8B5579-E0CC-6D02-3C87-DA6B562A9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24A70-00BE-431C-9ADB-2142705E329B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ED9B98-4B63-1886-EFFB-7021F39227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BD69C3-CC5C-3CE3-570C-75403C8A0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E0B01-310F-4BE8-A523-7DD0E3D05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8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E9AEA-C9BA-6E18-A9F4-5B2DAB1E5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6241" y="1344505"/>
            <a:ext cx="10190346" cy="2347762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ВАРИАБЕЛЬНОСТИ ГЛЮКОЗЫ У ЛИЦ С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HNF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MODY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CE70110-02C2-ABF1-03A1-1FF300D179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8482" y="3710303"/>
            <a:ext cx="7967943" cy="1096899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Дудина Марина Владимировна,  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врач-эндокринолог, младший научный сотрудник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61599D-5435-1E02-E91C-AA33D4F2F22D}"/>
              </a:ext>
            </a:extLst>
          </p:cNvPr>
          <p:cNvSpPr txBox="1"/>
          <p:nvPr/>
        </p:nvSpPr>
        <p:spPr>
          <a:xfrm>
            <a:off x="1599414" y="250708"/>
            <a:ext cx="9144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Научно-исследовательский институт терапии и профилактической медицины - филиал Федерального государственного бюджетного научного учреждения «Федеральный исследовательский центр Институт цитологии и генетики СО РАН» (НИИТПМ — филиал </a:t>
            </a:r>
            <a:r>
              <a:rPr lang="ru-RU" sz="16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ИЦиГ</a:t>
            </a:r>
            <a:r>
              <a:rPr lang="ru-RU" sz="1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СО РАН)</a:t>
            </a:r>
          </a:p>
          <a:p>
            <a:pPr algn="ctr"/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здравоохранения Новосибирской области «Городская клиническая поликлиника № 1»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6148" name="Picture 4" descr="Клиника НИИТПМ: 14 отзывов, 13 врачей, официальный сайт ...">
            <a:extLst>
              <a:ext uri="{FF2B5EF4-FFF2-40B4-BE49-F238E27FC236}">
                <a16:creationId xmlns:a16="http://schemas.microsoft.com/office/drawing/2014/main" id="{0C0102AF-5610-9ED1-B490-0818A33B1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40" y="262761"/>
            <a:ext cx="1197174" cy="119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85DCA7B0-E7A7-B5DE-279B-754CBA8C0C05}"/>
              </a:ext>
            </a:extLst>
          </p:cNvPr>
          <p:cNvSpPr txBox="1">
            <a:spLocks/>
          </p:cNvSpPr>
          <p:nvPr/>
        </p:nvSpPr>
        <p:spPr>
          <a:xfrm>
            <a:off x="1368863" y="4925094"/>
            <a:ext cx="8680109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Научный руководитель: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Овсянникова Алла Константиновна,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д.м.н., старший научный сотрудник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9E4CA-1183-BDFA-99FC-F274984DCA0E}"/>
              </a:ext>
            </a:extLst>
          </p:cNvPr>
          <p:cNvSpPr txBox="1"/>
          <p:nvPr/>
        </p:nvSpPr>
        <p:spPr>
          <a:xfrm>
            <a:off x="4564146" y="6164929"/>
            <a:ext cx="6103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Новосибирск, 2023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A1ABDCA-6761-0CF4-6CCF-17E61AB4A2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204" b="23579"/>
          <a:stretch/>
        </p:blipFill>
        <p:spPr>
          <a:xfrm>
            <a:off x="4122599" y="1562402"/>
            <a:ext cx="3755192" cy="1332284"/>
          </a:xfrm>
          <a:prstGeom prst="rect">
            <a:avLst/>
          </a:prstGeom>
        </p:spPr>
      </p:pic>
      <p:pic>
        <p:nvPicPr>
          <p:cNvPr id="1026" name="Picture 2" descr="ГАУЗ НСО &quot;ГКП №1&quot;">
            <a:extLst>
              <a:ext uri="{FF2B5EF4-FFF2-40B4-BE49-F238E27FC236}">
                <a16:creationId xmlns:a16="http://schemas.microsoft.com/office/drawing/2014/main" id="{2645F382-5CFA-3A0F-C8AE-733B99AA6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976" y="250708"/>
            <a:ext cx="1388784" cy="131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57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0D62E6-1747-AB54-059E-F090234E1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395" y="345617"/>
            <a:ext cx="10813331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Введение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MODY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Maturity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Onset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Diabetes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Young) -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редкий тип сахарного диабета (СД), который во многих случаях диагностируется как СД1 или СД2. В результате пациенты часто получают неэффективное лечение, что усугубляет течение заболевания.</a:t>
            </a: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MODY3 является распространенным вариантом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MODY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вызывается мутациями гена HNF1A, что приводит к нарушениям метаболизма глюкозы и развитию СД.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анализа гликемического профиля у лиц с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СД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высоко информативно использование систем непрерывного мониторинга глюкозы (НМГ). Это современный инструмент, который даёт возможность провести углубленный анализ вариабельности глюкозы (ВГ), рассчитать математические индексы ВГ и детально оценить гликемический профиль пациента. </a:t>
            </a: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Такой подход даёт возможность определить наиболее оптимальную тактику ведения, снизить количество врачебных ошибок при ведении пациентов с таким редким типом СД, как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HNF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MODY, что позволяет улучшить качество их жизни.</a:t>
            </a:r>
          </a:p>
          <a:p>
            <a:pPr algn="just"/>
            <a:endParaRPr lang="ru-RU" sz="2000" dirty="0">
              <a:latin typeface="Times New Roman" panose="02020603050405020304" pitchFamily="18" charset="0"/>
            </a:endParaRPr>
          </a:p>
          <a:p>
            <a:pPr algn="just"/>
            <a:endParaRPr lang="ru-RU" sz="2400" dirty="0"/>
          </a:p>
        </p:txBody>
      </p:sp>
      <p:pic>
        <p:nvPicPr>
          <p:cNvPr id="2050" name="Picture 2" descr="Бескровный&quot; глюкометр. FreeStyle Libre">
            <a:extLst>
              <a:ext uri="{FF2B5EF4-FFF2-40B4-BE49-F238E27FC236}">
                <a16:creationId xmlns:a16="http://schemas.microsoft.com/office/drawing/2014/main" id="{6589F4FD-D4B9-CFF0-ED48-89C95FF0B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829175"/>
            <a:ext cx="3048000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31A13F-2C52-737A-1C95-D92B3E0582A8}"/>
              </a:ext>
            </a:extLst>
          </p:cNvPr>
          <p:cNvSpPr txBox="1"/>
          <p:nvPr/>
        </p:nvSpPr>
        <p:spPr>
          <a:xfrm>
            <a:off x="675588" y="4696955"/>
            <a:ext cx="10840824" cy="7346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работы: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анализ вариабельности глюкозы у лиц с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HNF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MODY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использованием системы непрерывного мониторирования глюкозы.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53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F13C1D-CB77-CF54-A309-3263C4324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214" y="456427"/>
            <a:ext cx="10515600" cy="33840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методы: дизайн исследования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C3FC9197-B4F8-8A4F-852B-469820749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666" y="5137252"/>
            <a:ext cx="10608181" cy="714964"/>
          </a:xfrm>
          <a:prstGeom prst="flowChartProcess">
            <a:avLst/>
          </a:prstGeom>
          <a:solidFill>
            <a:srgbClr val="FFFFFF"/>
          </a:solidFill>
          <a:ln w="31750">
            <a:solidFill>
              <a:srgbClr val="4F81B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Оценка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ВГ (расчетный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HbA1C</a:t>
            </a: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среднесуточный уровень гликемии, целевые диапазоны).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Анализ индексов ВГ у пациентов исследуемой группы. Статистическая обработка данных.</a:t>
            </a:r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CCFB8757-588B-E2E6-FB09-5DEAA4FE8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D49A3CF-2014-3E11-EB90-E3AB52726982}"/>
              </a:ext>
            </a:extLst>
          </p:cNvPr>
          <p:cNvSpPr/>
          <p:nvPr/>
        </p:nvSpPr>
        <p:spPr>
          <a:xfrm>
            <a:off x="667340" y="814207"/>
            <a:ext cx="10621348" cy="834671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000" b="1" i="0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Объект исследования: </a:t>
            </a:r>
            <a:r>
              <a:rPr kumimoji="0" lang="ru-RU" altLang="zh-CN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пациенты с ранее  </a:t>
            </a: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верифицированной </a:t>
            </a:r>
            <a:r>
              <a:rPr kumimoji="0" lang="ru-RU" altLang="zh-CN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мутацией в  гене 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HNF</a:t>
            </a:r>
            <a:r>
              <a:rPr kumimoji="0" lang="ru-RU" altLang="zh-CN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1А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ru-RU" altLang="zh-CN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n=</a:t>
            </a:r>
            <a:r>
              <a:rPr kumimoji="0" lang="ru-RU" altLang="zh-CN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16).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C57381D-5054-BC7B-BF5C-00D6D5860629}"/>
              </a:ext>
            </a:extLst>
          </p:cNvPr>
          <p:cNvSpPr/>
          <p:nvPr/>
        </p:nvSpPr>
        <p:spPr>
          <a:xfrm>
            <a:off x="622666" y="2416052"/>
            <a:ext cx="3671970" cy="202589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этап: непрерывный мониторинг глюкозы системой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FreeStyle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Libre</a:t>
            </a: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 течение 14 суток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BCDD0AA3-4FDA-AEDF-60A2-8C5645AE7E2D}"/>
              </a:ext>
            </a:extLst>
          </p:cNvPr>
          <p:cNvSpPr/>
          <p:nvPr/>
        </p:nvSpPr>
        <p:spPr>
          <a:xfrm>
            <a:off x="7408900" y="2416052"/>
            <a:ext cx="3821947" cy="202589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II</a:t>
            </a:r>
            <a:r>
              <a:rPr lang="ru-RU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этап: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Расчет индексов ВГ с использованием специализированной программы «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GLINVA</a:t>
            </a: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»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1" name="Стрелка: влево-вправо-вверх 30">
            <a:extLst>
              <a:ext uri="{FF2B5EF4-FFF2-40B4-BE49-F238E27FC236}">
                <a16:creationId xmlns:a16="http://schemas.microsoft.com/office/drawing/2014/main" id="{BA33962C-CE54-6CCA-9099-54DAC9B1D8C2}"/>
              </a:ext>
            </a:extLst>
          </p:cNvPr>
          <p:cNvSpPr/>
          <p:nvPr/>
        </p:nvSpPr>
        <p:spPr>
          <a:xfrm flipV="1">
            <a:off x="4787123" y="3610466"/>
            <a:ext cx="1696151" cy="97453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низ 33">
            <a:extLst>
              <a:ext uri="{FF2B5EF4-FFF2-40B4-BE49-F238E27FC236}">
                <a16:creationId xmlns:a16="http://schemas.microsoft.com/office/drawing/2014/main" id="{0EC903F4-F5AF-3ABA-255C-D1548499F491}"/>
              </a:ext>
            </a:extLst>
          </p:cNvPr>
          <p:cNvSpPr/>
          <p:nvPr/>
        </p:nvSpPr>
        <p:spPr>
          <a:xfrm>
            <a:off x="2210210" y="1892960"/>
            <a:ext cx="496882" cy="323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: вниз 34">
            <a:extLst>
              <a:ext uri="{FF2B5EF4-FFF2-40B4-BE49-F238E27FC236}">
                <a16:creationId xmlns:a16="http://schemas.microsoft.com/office/drawing/2014/main" id="{97D28CEB-8D69-D26E-9F3D-FA2C7FDED696}"/>
              </a:ext>
            </a:extLst>
          </p:cNvPr>
          <p:cNvSpPr/>
          <p:nvPr/>
        </p:nvSpPr>
        <p:spPr>
          <a:xfrm>
            <a:off x="9269113" y="1870802"/>
            <a:ext cx="496881" cy="3233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59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BCFDA2-BC1A-E75E-BB57-BB2EB21C5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216816"/>
            <a:ext cx="11632676" cy="5469953"/>
          </a:xfrm>
        </p:spPr>
        <p:txBody>
          <a:bodyPr>
            <a:normAutofit/>
          </a:bodyPr>
          <a:lstStyle/>
          <a:p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Результаты: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исследуемой группе пациентов с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HNF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MODY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=16) мужчин было 4 (25,0 %), женщин было 12 (75,0%) (р=0,001). 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Медиана возраста пациентов при выявлении гипергликемии была 31,0 [18,0; 35,5] год.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изучении семейного анамнеза определено, что у лиц с MODY 3 в 100 % выявлены нарушения углеводного обмена у родственников 1 степени родства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ходе исследования были определены основные показатели углеводного обмена (табл. 1)</a:t>
            </a:r>
          </a:p>
          <a:p>
            <a:r>
              <a:rPr lang="ru-RU" sz="2000" b="1" dirty="0">
                <a:latin typeface="Times New Roman" panose="02020603050405020304" pitchFamily="18" charset="0"/>
              </a:rPr>
              <a:t>Таблица 1. </a:t>
            </a:r>
            <a:r>
              <a:rPr lang="ru-RU" sz="2000" dirty="0">
                <a:latin typeface="Times New Roman" panose="02020603050405020304" pitchFamily="18" charset="0"/>
              </a:rPr>
              <a:t>Показатели углеводного обмена при </a:t>
            </a:r>
            <a:r>
              <a:rPr lang="en-US" sz="2000" dirty="0">
                <a:latin typeface="Times New Roman" panose="02020603050405020304" pitchFamily="18" charset="0"/>
              </a:rPr>
              <a:t>HNF1A-MODY</a:t>
            </a:r>
            <a:endParaRPr lang="ru-RU" sz="2000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2C92960A-435C-75B5-73B7-09A13ADC9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767682"/>
              </p:ext>
            </p:extLst>
          </p:nvPr>
        </p:nvGraphicFramePr>
        <p:xfrm>
          <a:off x="2243579" y="3542120"/>
          <a:ext cx="7024996" cy="2462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6248">
                  <a:extLst>
                    <a:ext uri="{9D8B030D-6E8A-4147-A177-3AD203B41FA5}">
                      <a16:colId xmlns:a16="http://schemas.microsoft.com/office/drawing/2014/main" val="3909724792"/>
                    </a:ext>
                  </a:extLst>
                </a:gridCol>
                <a:gridCol w="2588748">
                  <a:extLst>
                    <a:ext uri="{9D8B030D-6E8A-4147-A177-3AD203B41FA5}">
                      <a16:colId xmlns:a16="http://schemas.microsoft.com/office/drawing/2014/main" val="152001399"/>
                    </a:ext>
                  </a:extLst>
                </a:gridCol>
              </a:tblGrid>
              <a:tr h="44897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(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референсные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значения)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</a:rPr>
                        <a:t>HNF1A-MODY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7932981"/>
                  </a:ext>
                </a:extLst>
              </a:tr>
              <a:tr h="803449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ГПН (3,3–6,0) ммоль/л, Me [25;75]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 [7,0; 8,0]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1839828"/>
                  </a:ext>
                </a:extLst>
              </a:tr>
              <a:tr h="605166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HbA1c (менее 6,0) %, Me [25;75]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 [6,8; 7,6]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6287102"/>
                  </a:ext>
                </a:extLst>
              </a:tr>
              <a:tr h="605166"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С-пептид (0,7–1,9) 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/мл, Me [25;75]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 [0,6;1,2]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1917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98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C612C84-5E44-FF82-1694-D0C3EC81CD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282468"/>
              </p:ext>
            </p:extLst>
          </p:nvPr>
        </p:nvGraphicFramePr>
        <p:xfrm>
          <a:off x="1649691" y="438328"/>
          <a:ext cx="7474552" cy="3057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5391">
                  <a:extLst>
                    <a:ext uri="{9D8B030D-6E8A-4147-A177-3AD203B41FA5}">
                      <a16:colId xmlns:a16="http://schemas.microsoft.com/office/drawing/2014/main" val="3067672574"/>
                    </a:ext>
                  </a:extLst>
                </a:gridCol>
                <a:gridCol w="2819161">
                  <a:extLst>
                    <a:ext uri="{9D8B030D-6E8A-4147-A177-3AD203B41FA5}">
                      <a16:colId xmlns:a16="http://schemas.microsoft.com/office/drawing/2014/main" val="2676005197"/>
                    </a:ext>
                  </a:extLst>
                </a:gridCol>
              </a:tblGrid>
              <a:tr h="59975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Показатель,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референсные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значения, единицы измерения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</a:rPr>
                        <a:t>HNF1A-MODY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16;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[25; 75]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2710915"/>
                  </a:ext>
                </a:extLst>
              </a:tr>
              <a:tr h="282846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Расчетный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HbA1c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(менее 6,5 %), 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 [5,7; 7,5]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145590"/>
                  </a:ext>
                </a:extLst>
              </a:tr>
              <a:tr h="371406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Вариабельность глюкозы, (менее 36), 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32,0[27,6; 38,0]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7758710"/>
                  </a:ext>
                </a:extLst>
              </a:tr>
              <a:tr h="56569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в целевом диапазоне, (более 70), 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75,0[50,0; 87,0]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109407"/>
                  </a:ext>
                </a:extLst>
              </a:tr>
              <a:tr h="619009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выше целевого диапазона более 10,0 ммоль/л,  (менее 25), 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 [4,0; 36,0]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8688306"/>
                  </a:ext>
                </a:extLst>
              </a:tr>
              <a:tr h="619009"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менее целевого диапазона менее 3,9 ммоль/л, (менее 4), 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 [0; 7,0]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516009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54A6700-5159-7A5A-B720-B684110C61FD}"/>
              </a:ext>
            </a:extLst>
          </p:cNvPr>
          <p:cNvSpPr txBox="1"/>
          <p:nvPr/>
        </p:nvSpPr>
        <p:spPr>
          <a:xfrm>
            <a:off x="987576" y="-61974"/>
            <a:ext cx="10725893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2.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непрерывного мониторирования глюкозы пациентов с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HNF1A-MODY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A64CFE84-93B6-377D-5CEE-DE2F0117B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67" y="3509897"/>
            <a:ext cx="99955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1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41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41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41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41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1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1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1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1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7638" algn="l"/>
              </a:tabLst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altLang="ru-RU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аблица </a:t>
            </a:r>
            <a:r>
              <a:rPr kumimoji="0" lang="en-US" altLang="ru-RU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ru-RU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Показатели вариабельности глюкозы у пациентов с </a:t>
            </a:r>
            <a:r>
              <a:rPr kumimoji="0" lang="en-US" altLang="ru-RU" b="0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HNF1A-</a:t>
            </a:r>
            <a:r>
              <a:rPr lang="en-US" altLang="ru-RU" dirty="0" bmk="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MODY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3">
            <a:extLst>
              <a:ext uri="{FF2B5EF4-FFF2-40B4-BE49-F238E27FC236}">
                <a16:creationId xmlns:a16="http://schemas.microsoft.com/office/drawing/2014/main" id="{36E1DFA0-AA12-9CCA-33FC-CDF6A30EC4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013904"/>
              </p:ext>
            </p:extLst>
          </p:nvPr>
        </p:nvGraphicFramePr>
        <p:xfrm>
          <a:off x="1649691" y="3933382"/>
          <a:ext cx="7474552" cy="2415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6027">
                  <a:extLst>
                    <a:ext uri="{9D8B030D-6E8A-4147-A177-3AD203B41FA5}">
                      <a16:colId xmlns:a16="http://schemas.microsoft.com/office/drawing/2014/main" val="3368876409"/>
                    </a:ext>
                  </a:extLst>
                </a:gridCol>
                <a:gridCol w="3058525">
                  <a:extLst>
                    <a:ext uri="{9D8B030D-6E8A-4147-A177-3AD203B41FA5}">
                      <a16:colId xmlns:a16="http://schemas.microsoft.com/office/drawing/2014/main" val="2765389968"/>
                    </a:ext>
                  </a:extLst>
                </a:gridCol>
              </a:tblGrid>
              <a:tr h="842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1732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Индексы вариабельности глюкозы,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рефересные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значения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17320" algn="l"/>
                        </a:tabLst>
                      </a:pPr>
                      <a:r>
                        <a:rPr lang="en-US" sz="1800" dirty="0">
                          <a:latin typeface="Times New Roman" panose="02020603050405020304" pitchFamily="18" charset="0"/>
                        </a:rPr>
                        <a:t>HNF1A-MODY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n=16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192997602"/>
                  </a:ext>
                </a:extLst>
              </a:tr>
              <a:tr h="2016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1732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BG, ммоль/л, &lt; 5,6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1732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 [6,2; 9,6]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495912299"/>
                  </a:ext>
                </a:extLst>
              </a:tr>
              <a:tr h="330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1732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MAGE, ммоль/л, до 2,8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1732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 [2,3; 4,5]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485391712"/>
                  </a:ext>
                </a:extLst>
              </a:tr>
              <a:tr h="330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1732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HBGI, ммоль/л, до 7,7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1732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 [0,5; 7,3]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925083540"/>
                  </a:ext>
                </a:extLst>
              </a:tr>
              <a:tr h="3309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1732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LBGI, ммоль/л, до 6,9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1732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 [1,3; 7,0]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533934168"/>
                  </a:ext>
                </a:extLst>
              </a:tr>
              <a:tr h="2016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17320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SD, 0–2,8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41732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 [1,4;2,8]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18646664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6DE9E6C-5475-CD33-89D7-4D9A0CB1B4EF}"/>
              </a:ext>
            </a:extLst>
          </p:cNvPr>
          <p:cNvSpPr txBox="1"/>
          <p:nvPr/>
        </p:nvSpPr>
        <p:spPr>
          <a:xfrm>
            <a:off x="273378" y="6349059"/>
            <a:ext cx="1122103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17638" algn="l"/>
              </a:tabLst>
            </a:pP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*Примечание: данные приведены как Me (25-й 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процентиль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– 75-й 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процентиль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); BG- среднесуточный уровень глюкозы; HBGI (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Hight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Blood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Glucose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Index) - индекс риска гипергликемии; LBGI (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Low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Blood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Glucose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Index), индекс риска гипогликемии; MAGE (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Mean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Amplitude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Glycemic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Excurtion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-средняя амплитуда колебаний гликемии; SD (Standard </a:t>
            </a:r>
            <a:r>
              <a:rPr kumimoji="0" lang="ru-RU" altLang="zh-CN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deviation</a:t>
            </a:r>
            <a:r>
              <a:rPr kumimoji="0" lang="ru-RU" altLang="zh-CN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-степень разброса значений гликемии;</a:t>
            </a:r>
            <a:endParaRPr kumimoji="0" lang="ru-RU" altLang="zh-CN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11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BAE482-6E75-33C0-218E-DDFD04D1C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115" y="581287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Выводы: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HNF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-MODY по результатам лабораторных показателей углеводного обмена определяется умеренная гипергликемия натощак. Однако, по данным НМГ и при оценки индексов ВГ определялся более неблагоприятный профиль, выявлено повышение времени нахождения выше целевых диапазонов, среднесуточного уровня глюкозы, что требует рассмотрения вопроса о медикаментозной коррекции.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отягощенного наследственного анамнеза нужно учитывать при проведении дифференциальной диагностики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HNF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-MODY с другими типами СД при сборе семейного анамнеза у пациентов 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впервые выявленной гипергликемией.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Использование метода НМГ и расчет индексов ВГ позволяет провести углубленный анализ углеводного обмена у лиц с таким редким типом СД, как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HNF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MODY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98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</TotalTime>
  <Words>858</Words>
  <Application>Microsoft Office PowerPoint</Application>
  <PresentationFormat>Широкоэкранный</PresentationFormat>
  <Paragraphs>70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 3</vt:lpstr>
      <vt:lpstr>Тема Office</vt:lpstr>
      <vt:lpstr>АНАЛИЗ ВАРИАБЕЛЬНОСТИ ГЛЮКОЗЫ У ЛИЦ С HNF1A-MODY </vt:lpstr>
      <vt:lpstr>Презентация PowerPoint</vt:lpstr>
      <vt:lpstr>Материалы и методы: дизайн исследования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«Возможности суточного мониторинга глюкозы при ведении лиц молодого возраста с различными типами сахарного диабета»</dc:title>
  <dc:creator>Марина Рябец</dc:creator>
  <cp:lastModifiedBy>Марина Рябец</cp:lastModifiedBy>
  <cp:revision>135</cp:revision>
  <dcterms:created xsi:type="dcterms:W3CDTF">2022-11-13T11:49:06Z</dcterms:created>
  <dcterms:modified xsi:type="dcterms:W3CDTF">2023-03-31T12:58:50Z</dcterms:modified>
</cp:coreProperties>
</file>