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5" r:id="rId4"/>
    <p:sldId id="266" r:id="rId5"/>
    <p:sldId id="296" r:id="rId6"/>
    <p:sldId id="287" r:id="rId7"/>
    <p:sldId id="272" r:id="rId8"/>
    <p:sldId id="288" r:id="rId9"/>
    <p:sldId id="289" r:id="rId10"/>
    <p:sldId id="278" r:id="rId11"/>
    <p:sldId id="279" r:id="rId12"/>
    <p:sldId id="280" r:id="rId13"/>
    <p:sldId id="281" r:id="rId14"/>
    <p:sldId id="284" r:id="rId15"/>
    <p:sldId id="285" r:id="rId16"/>
    <p:sldId id="286" r:id="rId17"/>
    <p:sldId id="291" r:id="rId18"/>
    <p:sldId id="299" r:id="rId19"/>
    <p:sldId id="295" r:id="rId20"/>
    <p:sldId id="293" r:id="rId21"/>
    <p:sldId id="300" r:id="rId22"/>
    <p:sldId id="301" r:id="rId23"/>
    <p:sldId id="302" r:id="rId24"/>
    <p:sldId id="303" r:id="rId25"/>
    <p:sldId id="304" r:id="rId26"/>
    <p:sldId id="305" r:id="rId27"/>
    <p:sldId id="306" r:id="rId28"/>
    <p:sldId id="298" r:id="rId29"/>
    <p:sldId id="307" r:id="rId30"/>
    <p:sldId id="308" r:id="rId31"/>
    <p:sldId id="312" r:id="rId32"/>
    <p:sldId id="309" r:id="rId33"/>
    <p:sldId id="311" r:id="rId3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59" autoAdjust="0"/>
    <p:restoredTop sz="94660"/>
  </p:normalViewPr>
  <p:slideViewPr>
    <p:cSldViewPr>
      <p:cViewPr varScale="1">
        <p:scale>
          <a:sx n="114" d="100"/>
          <a:sy n="114" d="100"/>
        </p:scale>
        <p:origin x="-83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7A8AB-7FE1-48C3-8127-895CC411F7F9}" type="datetimeFigureOut">
              <a:rPr lang="ru-RU" smtClean="0"/>
              <a:pPr/>
              <a:t>30.06.2011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DFCD09-2A94-47D0-8CBE-0BBB049AD37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15"/>
          <p:cNvSpPr>
            <a:spLocks noGrp="1" noChangeArrowheads="1"/>
          </p:cNvSpPr>
          <p:nvPr>
            <p:ph type="sldNum" sz="quarter"/>
          </p:nvPr>
        </p:nvSpPr>
        <p:spPr>
          <a:noFill/>
        </p:spPr>
        <p:txBody>
          <a:bodyPr/>
          <a:lstStyle/>
          <a:p>
            <a:fld id="{9F3B0BF2-14EF-45C0-8C8A-4409F8E0B6C5}" type="slidenum">
              <a:rPr lang="ru-RU"/>
              <a:pPr/>
              <a:t>2</a:t>
            </a:fld>
            <a:endParaRPr lang="ru-RU"/>
          </a:p>
        </p:txBody>
      </p:sp>
      <p:sp>
        <p:nvSpPr>
          <p:cNvPr id="35843" name="Rectangle 1"/>
          <p:cNvSpPr txBox="1">
            <a:spLocks noGrp="1" noRot="1" noChangeAspect="1" noChangeArrowheads="1" noTextEdit="1"/>
          </p:cNvSpPr>
          <p:nvPr>
            <p:ph type="sldImg"/>
          </p:nvPr>
        </p:nvSpPr>
        <p:spPr>
          <a:xfrm>
            <a:off x="1144588" y="695325"/>
            <a:ext cx="4556125" cy="3417888"/>
          </a:xfrm>
          <a:solidFill>
            <a:srgbClr val="FFFFFF"/>
          </a:solidFill>
          <a:ln>
            <a:solidFill>
              <a:srgbClr val="000000"/>
            </a:solidFill>
            <a:miter lim="800000"/>
          </a:ln>
        </p:spPr>
      </p:sp>
      <p:sp>
        <p:nvSpPr>
          <p:cNvPr id="35844" name="Rectangle 2"/>
          <p:cNvSpPr txBox="1">
            <a:spLocks noGrp="1" noChangeArrowheads="1"/>
          </p:cNvSpPr>
          <p:nvPr>
            <p:ph type="body" idx="1"/>
          </p:nvPr>
        </p:nvSpPr>
        <p:spPr>
          <a:xfrm>
            <a:off x="685512" y="4343231"/>
            <a:ext cx="5474015" cy="4102920"/>
          </a:xfrm>
          <a:noFill/>
          <a:ln/>
        </p:spPr>
        <p:txBody>
          <a:bodyPr wrap="none" anchor="ctr"/>
          <a:lstStyle/>
          <a:p>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5"/>
          <p:cNvSpPr>
            <a:spLocks noGrp="1" noChangeArrowheads="1"/>
          </p:cNvSpPr>
          <p:nvPr>
            <p:ph type="sldNum" sz="quarter"/>
          </p:nvPr>
        </p:nvSpPr>
        <p:spPr>
          <a:noFill/>
        </p:spPr>
        <p:txBody>
          <a:bodyPr/>
          <a:lstStyle/>
          <a:p>
            <a:fld id="{BD419F44-C229-46CD-9F0C-E3E92707761A}" type="slidenum">
              <a:rPr lang="ru-RU"/>
              <a:pPr/>
              <a:t>31</a:t>
            </a:fld>
            <a:endParaRPr lang="ru-RU"/>
          </a:p>
        </p:txBody>
      </p:sp>
      <p:sp>
        <p:nvSpPr>
          <p:cNvPr id="5734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57348" name="Rectangle 2"/>
          <p:cNvSpPr txBox="1">
            <a:spLocks noGrp="1" noChangeArrowheads="1"/>
          </p:cNvSpPr>
          <p:nvPr>
            <p:ph type="body" idx="1"/>
          </p:nvPr>
        </p:nvSpPr>
        <p:spPr>
          <a:xfrm>
            <a:off x="685512" y="4343231"/>
            <a:ext cx="5474015" cy="4102920"/>
          </a:xfrm>
          <a:noFill/>
          <a:ln/>
        </p:spPr>
        <p:txBody>
          <a:bodyPr wrap="none" anchor="ctr"/>
          <a:lstStyle/>
          <a:p>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5"/>
          <p:cNvSpPr>
            <a:spLocks noGrp="1" noChangeArrowheads="1"/>
          </p:cNvSpPr>
          <p:nvPr>
            <p:ph type="sldNum" sz="quarter"/>
          </p:nvPr>
        </p:nvSpPr>
        <p:spPr>
          <a:noFill/>
        </p:spPr>
        <p:txBody>
          <a:bodyPr/>
          <a:lstStyle/>
          <a:p>
            <a:fld id="{BD419F44-C229-46CD-9F0C-E3E92707761A}" type="slidenum">
              <a:rPr lang="ru-RU"/>
              <a:pPr/>
              <a:t>32</a:t>
            </a:fld>
            <a:endParaRPr lang="ru-RU"/>
          </a:p>
        </p:txBody>
      </p:sp>
      <p:sp>
        <p:nvSpPr>
          <p:cNvPr id="57347"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57348" name="Rectangle 2"/>
          <p:cNvSpPr txBox="1">
            <a:spLocks noGrp="1" noChangeArrowheads="1"/>
          </p:cNvSpPr>
          <p:nvPr>
            <p:ph type="body" idx="1"/>
          </p:nvPr>
        </p:nvSpPr>
        <p:spPr>
          <a:xfrm>
            <a:off x="685512" y="4343231"/>
            <a:ext cx="5474015" cy="4102920"/>
          </a:xfrm>
          <a:noFill/>
          <a:ln/>
        </p:spPr>
        <p:txBody>
          <a:bodyPr wrap="none" anchor="ctr"/>
          <a:lstStyle/>
          <a:p>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p:spPr>
      </p:sp>
      <p:sp>
        <p:nvSpPr>
          <p:cNvPr id="25603"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BB3E4004-E12F-4EB1-8489-F60A340D634E}" type="slidenum">
              <a:rPr lang="ru-RU" smtClean="0"/>
              <a:pPr>
                <a:defRPr/>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5"/>
          <p:cNvSpPr>
            <a:spLocks noGrp="1" noChangeArrowheads="1"/>
          </p:cNvSpPr>
          <p:nvPr>
            <p:ph type="sldNum" sz="quarter"/>
          </p:nvPr>
        </p:nvSpPr>
        <p:spPr>
          <a:noFill/>
        </p:spPr>
        <p:txBody>
          <a:bodyPr/>
          <a:lstStyle/>
          <a:p>
            <a:fld id="{6C409E41-7471-4902-AC37-F421AEDFDCD7}" type="slidenum">
              <a:rPr lang="ru-RU"/>
              <a:pPr/>
              <a:t>5</a:t>
            </a:fld>
            <a:endParaRPr lang="ru-RU"/>
          </a:p>
        </p:txBody>
      </p:sp>
      <p:sp>
        <p:nvSpPr>
          <p:cNvPr id="39939" name="Rectangle 1"/>
          <p:cNvSpPr txBox="1">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ln>
        </p:spPr>
      </p:sp>
      <p:sp>
        <p:nvSpPr>
          <p:cNvPr id="39940" name="Rectangle 2"/>
          <p:cNvSpPr txBox="1">
            <a:spLocks noGrp="1" noChangeArrowheads="1"/>
          </p:cNvSpPr>
          <p:nvPr>
            <p:ph type="body" idx="1"/>
          </p:nvPr>
        </p:nvSpPr>
        <p:spPr>
          <a:xfrm>
            <a:off x="685512" y="4343231"/>
            <a:ext cx="5474015" cy="4102920"/>
          </a:xfrm>
          <a:noFill/>
          <a:ln/>
        </p:spPr>
        <p:txBody>
          <a:bodyPr wrap="none" anchor="ctr"/>
          <a:lstStyle/>
          <a:p>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CABAE8-490B-4705-B910-C6937702C9A3}" type="slidenum">
              <a:rPr lang="ru-RU" smtClean="0"/>
              <a:pPr fontAlgn="base">
                <a:spcBef>
                  <a:spcPct val="0"/>
                </a:spcBef>
                <a:spcAft>
                  <a:spcPct val="0"/>
                </a:spcAft>
                <a:defRPr/>
              </a:pPr>
              <a:t>11</a:t>
            </a:fld>
            <a:endParaRPr lang="ru-RU"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41BA48-FBFC-45C7-9C6F-1BD9E9B77A5E}" type="slidenum">
              <a:rPr lang="ru-RU" smtClean="0"/>
              <a:pPr fontAlgn="base">
                <a:spcBef>
                  <a:spcPct val="0"/>
                </a:spcBef>
                <a:spcAft>
                  <a:spcPct val="0"/>
                </a:spcAft>
                <a:defRPr/>
              </a:pPr>
              <a:t>12</a:t>
            </a:fld>
            <a:endParaRPr lang="ru-RU"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F2BF1-AF87-4AA2-95D6-895D8B3AFEA2}" type="slidenum">
              <a:rPr lang="ru-RU" smtClean="0"/>
              <a:pPr fontAlgn="base">
                <a:spcBef>
                  <a:spcPct val="0"/>
                </a:spcBef>
                <a:spcAft>
                  <a:spcPct val="0"/>
                </a:spcAft>
                <a:defRPr/>
              </a:pPr>
              <a:t>13</a:t>
            </a:fld>
            <a:endParaRPr lang="ru-RU"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9DFCD09-2A94-47D0-8CBE-0BBB049AD37C}" type="slidenum">
              <a:rPr lang="ru-RU" smtClean="0"/>
              <a:pPr/>
              <a:t>23</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p:spPr>
      </p:sp>
      <p:sp>
        <p:nvSpPr>
          <p:cNvPr id="32771"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CC74F4AE-3A05-4963-8B2B-3D2EC7A4962E}" type="slidenum">
              <a:rPr lang="ru-RU" smtClean="0"/>
              <a:pPr>
                <a:defRPr/>
              </a:pPr>
              <a:t>24</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5"/>
          <p:cNvSpPr>
            <a:spLocks noGrp="1" noChangeArrowheads="1"/>
          </p:cNvSpPr>
          <p:nvPr>
            <p:ph type="sldNum" sz="quarter" idx="5"/>
          </p:nvPr>
        </p:nvSpPr>
        <p:spPr/>
        <p:txBody>
          <a:bodyPr/>
          <a:lstStyle/>
          <a:p>
            <a:pPr>
              <a:defRPr/>
            </a:pPr>
            <a:fld id="{42E769B0-D68C-4947-B21D-54B6F9E0788F}" type="slidenum">
              <a:rPr lang="ru-RU"/>
              <a:pPr>
                <a:defRPr/>
              </a:pPr>
              <a:t>25</a:t>
            </a:fld>
            <a:endParaRPr lang="ru-RU"/>
          </a:p>
        </p:txBody>
      </p:sp>
      <p:sp>
        <p:nvSpPr>
          <p:cNvPr id="33795" name="Rectangle 1"/>
          <p:cNvSpPr>
            <a:spLocks noGrp="1" noRot="1" noChangeAspect="1" noChangeArrowheads="1" noTextEdit="1"/>
          </p:cNvSpPr>
          <p:nvPr>
            <p:ph type="sldImg"/>
          </p:nvPr>
        </p:nvSpPr>
        <p:spPr bwMode="auto">
          <a:xfrm>
            <a:off x="1143000" y="695325"/>
            <a:ext cx="4570413" cy="3427413"/>
          </a:xfrm>
          <a:solidFill>
            <a:srgbClr val="FFFFFF"/>
          </a:solidFill>
          <a:ln>
            <a:solidFill>
              <a:srgbClr val="000000"/>
            </a:solidFill>
            <a:miter lim="800000"/>
            <a:headEnd/>
            <a:tailEnd/>
          </a:ln>
        </p:spPr>
      </p:sp>
      <p:sp>
        <p:nvSpPr>
          <p:cNvPr id="33796" name="Rectangle 2"/>
          <p:cNvSpPr>
            <a:spLocks noGrp="1" noChangeArrowheads="1"/>
          </p:cNvSpPr>
          <p:nvPr>
            <p:ph type="body" idx="1"/>
          </p:nvPr>
        </p:nvSpPr>
        <p:spPr bwMode="auto">
          <a:xfrm>
            <a:off x="685800" y="4343400"/>
            <a:ext cx="5473700" cy="4102100"/>
          </a:xfrm>
          <a:noFill/>
        </p:spPr>
        <p:txBody>
          <a:bodyPr wrap="none" numCol="1" anchor="ctr" anchorCtr="0" compatLnSpc="1">
            <a:prstTxWarp prst="textNoShape">
              <a:avLst/>
            </a:prstTxWarp>
          </a:bodyPr>
          <a:lstStyle/>
          <a:p>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24AC83A6-02B5-4609-8C8E-68EBC5F4E729}" type="datetime1">
              <a:rPr lang="ru-RU" smtClean="0"/>
              <a:pPr/>
              <a:t>30.06.2011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37C67B3-9170-4B96-BAEB-7BCBC10CBFA4}" type="datetime1">
              <a:rPr lang="ru-RU" smtClean="0"/>
              <a:pPr/>
              <a:t>30.06.2011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9131830-4DD8-4818-908E-D0C5AF1CA880}" type="datetime1">
              <a:rPr lang="ru-RU" smtClean="0"/>
              <a:pPr/>
              <a:t>30.06.2011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130425"/>
            <a:ext cx="7756525" cy="1454150"/>
          </a:xfrm>
        </p:spPr>
        <p:txBody>
          <a:bodyPr/>
          <a:lstStyle/>
          <a:p>
            <a:r>
              <a:rPr lang="ru-RU" smtClean="0"/>
              <a:t>Образец заголовка</a:t>
            </a:r>
            <a:endParaRPr lang="ru-RU"/>
          </a:p>
        </p:txBody>
      </p:sp>
      <p:sp>
        <p:nvSpPr>
          <p:cNvPr id="3" name="Rectangle 2"/>
          <p:cNvSpPr>
            <a:spLocks noGrp="1" noChangeArrowheads="1"/>
          </p:cNvSpPr>
          <p:nvPr>
            <p:ph type="dt" idx="10"/>
          </p:nvPr>
        </p:nvSpPr>
        <p:spPr>
          <a:ln/>
        </p:spPr>
        <p:txBody>
          <a:bodyPr/>
          <a:lstStyle>
            <a:lvl1pPr>
              <a:defRPr/>
            </a:lvl1pPr>
          </a:lstStyle>
          <a:p>
            <a:pPr>
              <a:defRPr/>
            </a:pPr>
            <a:fld id="{59D86A11-9CC0-4A27-9FE5-8A43B8494102}" type="datetime1">
              <a:rPr lang="ru-RU" smtClean="0"/>
              <a:pPr>
                <a:defRPr/>
              </a:pPr>
              <a:t>30.06.2011</a:t>
            </a:fld>
            <a:endParaRPr lang="ru-RU"/>
          </a:p>
        </p:txBody>
      </p:sp>
      <p:sp>
        <p:nvSpPr>
          <p:cNvPr id="4" name="Rectangle 4"/>
          <p:cNvSpPr>
            <a:spLocks noGrp="1" noChangeArrowheads="1"/>
          </p:cNvSpPr>
          <p:nvPr>
            <p:ph type="sldNum" idx="11"/>
          </p:nvPr>
        </p:nvSpPr>
        <p:spPr>
          <a:ln/>
        </p:spPr>
        <p:txBody>
          <a:bodyPr/>
          <a:lstStyle>
            <a:lvl1pPr>
              <a:defRPr/>
            </a:lvl1pPr>
          </a:lstStyle>
          <a:p>
            <a:pPr>
              <a:defRPr/>
            </a:pPr>
            <a:fld id="{EB746AC2-0970-4C5B-8720-91F8629978D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7DBF7BA-DF57-487A-AB65-A51A4317190F}" type="datetime1">
              <a:rPr lang="ru-RU" smtClean="0"/>
              <a:pPr/>
              <a:t>30.06.2011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3010330-0C70-4CF9-BA75-71BCAC00F1F9}" type="datetime1">
              <a:rPr lang="ru-RU" smtClean="0"/>
              <a:pPr/>
              <a:t>30.06.2011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3EDF7EF-363F-44AE-97C8-0E30990AB38F}" type="datetime1">
              <a:rPr lang="ru-RU" smtClean="0"/>
              <a:pPr/>
              <a:t>30.06.2011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0A9DD19-BE82-4171-9149-605244090DB9}" type="datetime1">
              <a:rPr lang="ru-RU" smtClean="0"/>
              <a:pPr/>
              <a:t>30.06.2011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470060-4FAD-4229-BE76-BBF44E316F5F}" type="datetime1">
              <a:rPr lang="ru-RU" smtClean="0"/>
              <a:pPr/>
              <a:t>30.06.2011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58835AA-D568-49ED-89D5-A4938F60D0AC}" type="datetime1">
              <a:rPr lang="ru-RU" smtClean="0"/>
              <a:pPr/>
              <a:t>30.06.2011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1F56D01-1C0E-4106-8A4F-7325A33732C4}" type="datetime1">
              <a:rPr lang="ru-RU" smtClean="0"/>
              <a:pPr/>
              <a:t>30.06.2011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EFFBC5B-4DA2-4AEE-A7AB-96933E918080}" type="datetime1">
              <a:rPr lang="ru-RU" smtClean="0"/>
              <a:pPr/>
              <a:t>30.06.2011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BF3423-8A33-4B7C-BAD6-88868AF7816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DFD85B-C497-47DC-91EF-E84DBA6235E4}" type="datetime1">
              <a:rPr lang="ru-RU" smtClean="0"/>
              <a:pPr/>
              <a:t>30.06.2011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BF3423-8A33-4B7C-BAD6-88868AF7816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inalt.sscc.ru/"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400" b="1" dirty="0" smtClean="0">
                <a:latin typeface="Times New Roman" pitchFamily="18" charset="0"/>
                <a:cs typeface="Times New Roman" pitchFamily="18" charset="0"/>
              </a:rPr>
              <a:t>THE DEVELOPMENT  OF   WinALT  SIMULATION SYSTEM</a:t>
            </a:r>
            <a:endParaRPr lang="ru-RU"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normAutofit fontScale="77500" lnSpcReduction="20000"/>
          </a:bodyPr>
          <a:lstStyle/>
          <a:p>
            <a:r>
              <a:rPr lang="en-US" b="1" i="1" dirty="0">
                <a:solidFill>
                  <a:schemeClr val="tx1"/>
                </a:solidFill>
                <a:latin typeface="Times New Roman" pitchFamily="18" charset="0"/>
                <a:cs typeface="Times New Roman" pitchFamily="18" charset="0"/>
              </a:rPr>
              <a:t>M. </a:t>
            </a:r>
            <a:r>
              <a:rPr lang="en-US" b="1" i="1" dirty="0" err="1" smtClean="0">
                <a:solidFill>
                  <a:schemeClr val="tx1"/>
                </a:solidFill>
                <a:latin typeface="Times New Roman" pitchFamily="18" charset="0"/>
                <a:cs typeface="Times New Roman" pitchFamily="18" charset="0"/>
              </a:rPr>
              <a:t>Ostapkevich</a:t>
            </a:r>
            <a:r>
              <a:rPr lang="en-US" b="1" i="1" dirty="0" smtClean="0">
                <a:solidFill>
                  <a:schemeClr val="tx1"/>
                </a:solidFill>
                <a:latin typeface="Times New Roman" pitchFamily="18" charset="0"/>
                <a:cs typeface="Times New Roman" pitchFamily="18" charset="0"/>
              </a:rPr>
              <a:t>,  </a:t>
            </a:r>
            <a:r>
              <a:rPr lang="en-US" b="1" i="1" dirty="0">
                <a:solidFill>
                  <a:schemeClr val="tx1"/>
                </a:solidFill>
                <a:latin typeface="Times New Roman" pitchFamily="18" charset="0"/>
                <a:cs typeface="Times New Roman" pitchFamily="18" charset="0"/>
              </a:rPr>
              <a:t>S. </a:t>
            </a:r>
            <a:r>
              <a:rPr lang="en-US" b="1" i="1" dirty="0" err="1">
                <a:solidFill>
                  <a:schemeClr val="tx1"/>
                </a:solidFill>
                <a:latin typeface="Times New Roman" pitchFamily="18" charset="0"/>
                <a:cs typeface="Times New Roman" pitchFamily="18" charset="0"/>
              </a:rPr>
              <a:t>Piskunov</a:t>
            </a:r>
            <a:endParaRPr lang="ru-RU" dirty="0">
              <a:solidFill>
                <a:schemeClr val="tx1"/>
              </a:solidFill>
              <a:latin typeface="Times New Roman" pitchFamily="18" charset="0"/>
              <a:cs typeface="Times New Roman" pitchFamily="18" charset="0"/>
            </a:endParaRPr>
          </a:p>
          <a:p>
            <a:r>
              <a:rPr lang="en-US" dirty="0">
                <a:solidFill>
                  <a:schemeClr val="tx1"/>
                </a:solidFill>
                <a:latin typeface="Times New Roman" pitchFamily="18" charset="0"/>
                <a:cs typeface="Times New Roman" pitchFamily="18" charset="0"/>
              </a:rPr>
              <a:t>The Institute of Computational Mathematics and Mathematical Geophysics SB RAS, Novosibirsk, Russia, email: </a:t>
            </a:r>
            <a:r>
              <a:rPr lang="en-US" dirty="0" smtClean="0">
                <a:solidFill>
                  <a:schemeClr val="tx1"/>
                </a:solidFill>
                <a:latin typeface="Times New Roman" pitchFamily="18" charset="0"/>
                <a:cs typeface="Times New Roman" pitchFamily="18" charset="0"/>
              </a:rPr>
              <a:t>{</a:t>
            </a:r>
            <a:r>
              <a:rPr lang="en-US" dirty="0" err="1" smtClean="0">
                <a:solidFill>
                  <a:schemeClr val="tx1"/>
                </a:solidFill>
                <a:latin typeface="Times New Roman" pitchFamily="18" charset="0"/>
                <a:cs typeface="Times New Roman" pitchFamily="18" charset="0"/>
              </a:rPr>
              <a:t>ostap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piskunov</a:t>
            </a:r>
            <a:r>
              <a:rPr lang="en-US" dirty="0" smtClean="0">
                <a:solidFill>
                  <a:schemeClr val="tx1"/>
                </a:solidFill>
                <a:latin typeface="Times New Roman" pitchFamily="18" charset="0"/>
                <a:cs typeface="Times New Roman" pitchFamily="18" charset="0"/>
              </a:rPr>
              <a:t>}@</a:t>
            </a:r>
            <a:r>
              <a:rPr lang="en-US" dirty="0" err="1" smtClean="0">
                <a:solidFill>
                  <a:schemeClr val="tx1"/>
                </a:solidFill>
                <a:latin typeface="Times New Roman" pitchFamily="18" charset="0"/>
                <a:cs typeface="Times New Roman" pitchFamily="18" charset="0"/>
              </a:rPr>
              <a:t>ssd.sscc.ru</a:t>
            </a:r>
            <a:endParaRPr lang="ru-RU" dirty="0">
              <a:solidFill>
                <a:schemeClr val="tx1"/>
              </a:solidFill>
              <a:latin typeface="Times New Roman" pitchFamily="18" charset="0"/>
              <a:cs typeface="Times New Roman" pitchFamily="18" charset="0"/>
            </a:endParaRPr>
          </a:p>
          <a:p>
            <a:endParaRPr lang="ru-RU" dirty="0"/>
          </a:p>
        </p:txBody>
      </p:sp>
      <p:sp>
        <p:nvSpPr>
          <p:cNvPr id="4" name="Номер слайда 3"/>
          <p:cNvSpPr>
            <a:spLocks noGrp="1"/>
          </p:cNvSpPr>
          <p:nvPr>
            <p:ph type="sldNum" sz="quarter" idx="12"/>
          </p:nvPr>
        </p:nvSpPr>
        <p:spPr/>
        <p:txBody>
          <a:bodyPr/>
          <a:lstStyle/>
          <a:p>
            <a:fld id="{04BF3423-8A33-4B7C-BAD6-88868AF7816C}" type="slidenum">
              <a:rPr lang="ru-RU" smtClean="0"/>
              <a:pPr/>
              <a:t>1</a:t>
            </a:fld>
            <a:endParaRPr lang="ru-RU"/>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00066"/>
          </a:xfrm>
        </p:spPr>
        <p:txBody>
          <a:bodyPr>
            <a:normAutofit/>
          </a:bodyPr>
          <a:lstStyle/>
          <a:p>
            <a:pPr marL="341313" indent="-339725">
              <a:lnSpc>
                <a:spcPct val="93000"/>
              </a:lnSpc>
              <a:spcAft>
                <a:spcPct val="0"/>
              </a:spcAft>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800" b="1" dirty="0" smtClean="0">
                <a:latin typeface="Times New Roman" pitchFamily="18" charset="0"/>
                <a:cs typeface="Times New Roman" pitchFamily="18" charset="0"/>
              </a:rPr>
              <a:t>Simulation language of WinALT system</a:t>
            </a:r>
            <a:endParaRPr lang="ru-RU" sz="2800" b="1" dirty="0" smtClean="0">
              <a:latin typeface="Times New Roman" pitchFamily="18" charset="0"/>
              <a:cs typeface="Times New Roman" pitchFamily="18" charset="0"/>
            </a:endParaRPr>
          </a:p>
        </p:txBody>
      </p:sp>
      <p:sp>
        <p:nvSpPr>
          <p:cNvPr id="3" name="TextBox 2"/>
          <p:cNvSpPr txBox="1"/>
          <p:nvPr/>
        </p:nvSpPr>
        <p:spPr>
          <a:xfrm>
            <a:off x="571472" y="977800"/>
            <a:ext cx="8215370" cy="2308324"/>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following principles are laid into the foundation of the language:</a:t>
            </a:r>
            <a:endParaRPr lang="ru-RU" dirty="0" smtClean="0">
              <a:latin typeface="Times New Roman" pitchFamily="18" charset="0"/>
              <a:cs typeface="Times New Roman" pitchFamily="18" charset="0"/>
            </a:endParaRPr>
          </a:p>
          <a:p>
            <a:pPr lvl="1" algn="just">
              <a:buFont typeface="Wingdings" pitchFamily="2" charset="2"/>
              <a:buChar char="Ø"/>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Sound algorithmic foundation of the parallel part of the language</a:t>
            </a:r>
            <a:r>
              <a:rPr lang="ru-RU" dirty="0" smtClean="0">
                <a:latin typeface="Times New Roman" pitchFamily="18" charset="0"/>
                <a:cs typeface="Times New Roman" pitchFamily="18" charset="0"/>
              </a:rPr>
              <a:t>. </a:t>
            </a:r>
          </a:p>
          <a:p>
            <a:pPr lvl="1" algn="just">
              <a:buFont typeface="Wingdings" pitchFamily="2" charset="2"/>
              <a:buChar char="Ø"/>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Conciseness and clarity of operators of parallel part of the language due to a combination of analytical and graphical forms of their representation</a:t>
            </a:r>
            <a:r>
              <a:rPr lang="ru-RU" dirty="0" smtClean="0">
                <a:latin typeface="Times New Roman" pitchFamily="18" charset="0"/>
                <a:cs typeface="Times New Roman" pitchFamily="18" charset="0"/>
              </a:rPr>
              <a:t>.</a:t>
            </a:r>
          </a:p>
          <a:p>
            <a:pPr lvl="1" algn="just">
              <a:buFont typeface="Wingdings" pitchFamily="2" charset="2"/>
              <a:buChar char="Ø"/>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Using a widely spread Pascal language as a basis for the sequential part of the language</a:t>
            </a:r>
            <a:r>
              <a:rPr lang="ru-RU" dirty="0" smtClean="0">
                <a:latin typeface="Times New Roman" pitchFamily="18" charset="0"/>
                <a:cs typeface="Times New Roman" pitchFamily="18" charset="0"/>
              </a:rPr>
              <a:t>. </a:t>
            </a:r>
          </a:p>
          <a:p>
            <a:pPr lvl="1" algn="just">
              <a:buFont typeface="Wingdings" pitchFamily="2" charset="2"/>
              <a:buChar char="Ø"/>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Seamless integration of descriptions of parallel and sequential computations</a:t>
            </a:r>
            <a:r>
              <a:rPr lang="ru-RU" dirty="0" smtClean="0">
                <a:latin typeface="Times New Roman" pitchFamily="18" charset="0"/>
                <a:cs typeface="Times New Roman" pitchFamily="18" charset="0"/>
              </a:rPr>
              <a:t>.</a:t>
            </a:r>
          </a:p>
          <a:p>
            <a:pPr lvl="1" algn="just">
              <a:buFont typeface="Wingdings" pitchFamily="2" charset="2"/>
              <a:buChar char="Ø"/>
            </a:pP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Ability of a user to extend the language</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6" name="TextBox 5"/>
          <p:cNvSpPr txBox="1"/>
          <p:nvPr/>
        </p:nvSpPr>
        <p:spPr>
          <a:xfrm>
            <a:off x="500034" y="3702610"/>
            <a:ext cx="8429684" cy="369332"/>
          </a:xfrm>
          <a:prstGeom prst="rect">
            <a:avLst/>
          </a:prstGeom>
          <a:noFill/>
        </p:spPr>
        <p:txBody>
          <a:bodyPr wrap="square" rtlCol="0">
            <a:spAutoFit/>
          </a:bodyPr>
          <a:lstStyle/>
          <a:p>
            <a:pPr lvl="0"/>
            <a:r>
              <a:rPr lang="en-US" b="1" dirty="0" smtClean="0">
                <a:latin typeface="Times New Roman" pitchFamily="18" charset="0"/>
                <a:ea typeface="MS Mincho" pitchFamily="49" charset="-128"/>
                <a:cs typeface="Times New Roman" pitchFamily="18" charset="0"/>
              </a:rPr>
              <a:t>The language of WinALT system </a:t>
            </a:r>
            <a:r>
              <a:rPr lang="en-US" dirty="0" smtClean="0">
                <a:latin typeface="Times New Roman" pitchFamily="18" charset="0"/>
                <a:ea typeface="MS Mincho" pitchFamily="49" charset="-128"/>
                <a:cs typeface="Times New Roman" pitchFamily="18" charset="0"/>
              </a:rPr>
              <a:t>can be divided into three interconnected parts</a:t>
            </a:r>
            <a:r>
              <a:rPr lang="ru-RU" dirty="0" smtClean="0">
                <a:latin typeface="Times New Roman" pitchFamily="18" charset="0"/>
                <a:ea typeface="MS Mincho" pitchFamily="49" charset="-128"/>
                <a:cs typeface="Times New Roman" pitchFamily="18" charset="0"/>
              </a:rPr>
              <a:t>.</a:t>
            </a:r>
            <a:endParaRPr lang="ru-RU" dirty="0">
              <a:latin typeface="Times New Roman" pitchFamily="18" charset="0"/>
              <a:cs typeface="Times New Roman" pitchFamily="18" charset="0"/>
            </a:endParaRPr>
          </a:p>
        </p:txBody>
      </p:sp>
      <p:sp>
        <p:nvSpPr>
          <p:cNvPr id="7" name="TextBox 6"/>
          <p:cNvSpPr txBox="1"/>
          <p:nvPr/>
        </p:nvSpPr>
        <p:spPr>
          <a:xfrm>
            <a:off x="571472" y="4398071"/>
            <a:ext cx="8143932" cy="2031325"/>
          </a:xfrm>
          <a:prstGeom prst="rect">
            <a:avLst/>
          </a:prstGeom>
          <a:noFill/>
        </p:spPr>
        <p:txBody>
          <a:bodyPr wrap="square" rtlCol="0">
            <a:spAutoFit/>
          </a:bodyPr>
          <a:lstStyle/>
          <a:p>
            <a:pPr algn="just"/>
            <a:r>
              <a:rPr lang="en-US" dirty="0" smtClean="0">
                <a:latin typeface="Times New Roman" pitchFamily="18" charset="0"/>
                <a:ea typeface="MS Mincho" pitchFamily="49" charset="-128"/>
                <a:cs typeface="Times New Roman" pitchFamily="18" charset="0"/>
              </a:rPr>
              <a:t>The theoretical basis of the first part of the language is an algorithmic system – </a:t>
            </a:r>
            <a:r>
              <a:rPr lang="en-US" dirty="0" smtClean="0">
                <a:latin typeface="Times New Roman" pitchFamily="18" charset="0"/>
                <a:cs typeface="Times New Roman" pitchFamily="18" charset="0"/>
              </a:rPr>
              <a:t>Parallel substitution algorithm</a:t>
            </a:r>
            <a:r>
              <a:rPr lang="ru-RU" dirty="0" smtClean="0">
                <a:latin typeface="Times New Roman" pitchFamily="18" charset="0"/>
                <a:cs typeface="Times New Roman" pitchFamily="18" charset="0"/>
              </a:rPr>
              <a:t> </a:t>
            </a:r>
            <a:r>
              <a:rPr lang="ru-RU" dirty="0" smtClean="0">
                <a:latin typeface="Times New Roman" pitchFamily="18" charset="0"/>
                <a:ea typeface="MS Mincho" pitchFamily="49" charset="-128"/>
                <a:cs typeface="Times New Roman" pitchFamily="18" charset="0"/>
              </a:rPr>
              <a:t>(</a:t>
            </a:r>
            <a:r>
              <a:rPr lang="en-US" dirty="0" smtClean="0">
                <a:latin typeface="Times New Roman" pitchFamily="18" charset="0"/>
                <a:ea typeface="MS Mincho" pitchFamily="49" charset="-128"/>
                <a:cs typeface="Times New Roman" pitchFamily="18" charset="0"/>
              </a:rPr>
              <a:t>PSA</a:t>
            </a:r>
            <a:r>
              <a:rPr lang="ru-RU" dirty="0" smtClean="0">
                <a:latin typeface="Times New Roman" pitchFamily="18" charset="0"/>
                <a:ea typeface="MS Mincho" pitchFamily="49" charset="-128"/>
                <a:cs typeface="Times New Roman" pitchFamily="18" charset="0"/>
              </a:rPr>
              <a:t>). </a:t>
            </a:r>
            <a:r>
              <a:rPr lang="en-US" dirty="0" smtClean="0">
                <a:latin typeface="Times New Roman" pitchFamily="18" charset="0"/>
                <a:ea typeface="MS Mincho" pitchFamily="49" charset="-128"/>
                <a:cs typeface="Times New Roman" pitchFamily="18" charset="0"/>
              </a:rPr>
              <a:t>Its detailed description is presented in book</a:t>
            </a:r>
            <a:r>
              <a:rPr lang="ru-RU" dirty="0" smtClean="0">
                <a:latin typeface="Times New Roman" pitchFamily="18" charset="0"/>
                <a:ea typeface="MS Mincho" pitchFamily="49" charset="-128"/>
                <a:cs typeface="Times New Roman" pitchFamily="18" charset="0"/>
              </a:rPr>
              <a:t> </a:t>
            </a:r>
            <a:r>
              <a:rPr lang="en-US" dirty="0" smtClean="0">
                <a:latin typeface="Times New Roman" pitchFamily="18" charset="0"/>
                <a:cs typeface="Times New Roman" pitchFamily="18" charset="0"/>
              </a:rPr>
              <a:t>S.M. </a:t>
            </a:r>
            <a:r>
              <a:rPr lang="en-US" dirty="0" err="1" smtClean="0">
                <a:latin typeface="Times New Roman" pitchFamily="18" charset="0"/>
                <a:cs typeface="Times New Roman" pitchFamily="18" charset="0"/>
              </a:rPr>
              <a:t>Achasova</a:t>
            </a:r>
            <a:r>
              <a:rPr lang="en-US" dirty="0" smtClean="0">
                <a:latin typeface="Times New Roman" pitchFamily="18" charset="0"/>
                <a:cs typeface="Times New Roman" pitchFamily="18" charset="0"/>
              </a:rPr>
              <a:t>, O.L. </a:t>
            </a:r>
            <a:r>
              <a:rPr lang="en-US" dirty="0" err="1" smtClean="0">
                <a:latin typeface="Times New Roman" pitchFamily="18" charset="0"/>
                <a:cs typeface="Times New Roman" pitchFamily="18" charset="0"/>
              </a:rPr>
              <a:t>Bandman</a:t>
            </a:r>
            <a:r>
              <a:rPr lang="en-US" dirty="0" smtClean="0">
                <a:latin typeface="Times New Roman" pitchFamily="18" charset="0"/>
                <a:cs typeface="Times New Roman" pitchFamily="18" charset="0"/>
              </a:rPr>
              <a:t>., V.P. Markova, S.V. </a:t>
            </a:r>
            <a:r>
              <a:rPr lang="en-US" dirty="0" err="1" smtClean="0">
                <a:latin typeface="Times New Roman" pitchFamily="18" charset="0"/>
                <a:cs typeface="Times New Roman" pitchFamily="18" charset="0"/>
              </a:rPr>
              <a:t>Piskunov</a:t>
            </a:r>
            <a:r>
              <a:rPr lang="en-US" dirty="0" smtClean="0">
                <a:latin typeface="Times New Roman" pitchFamily="18" charset="0"/>
                <a:cs typeface="Times New Roman" pitchFamily="18" charset="0"/>
              </a:rPr>
              <a:t>. Parallel substitution algorithm. Theory and Application // World Scientific, Singapore, 1994, 220 p. Conceptually PSA combines a substitution character of Markov’s algorithm </a:t>
            </a:r>
            <a:r>
              <a:rPr lang="en-US" dirty="0" smtClean="0">
                <a:latin typeface="Times New Roman" pitchFamily="18" charset="0"/>
                <a:ea typeface="Times New Roman" pitchFamily="18" charset="0"/>
                <a:cs typeface="Times New Roman" pitchFamily="18" charset="0"/>
              </a:rPr>
              <a:t>with spatial parallelism of Cellular Automata</a:t>
            </a:r>
            <a:r>
              <a:rPr lang="ru-RU" dirty="0" smtClean="0">
                <a:latin typeface="Times New Roman" pitchFamily="18" charset="0"/>
                <a:ea typeface="Times New Roman" pitchFamily="18" charset="0"/>
                <a:cs typeface="Times New Roman" pitchFamily="18" charset="0"/>
              </a:rPr>
              <a:t>, </a:t>
            </a:r>
            <a:r>
              <a:rPr lang="en-US" dirty="0" smtClean="0">
                <a:latin typeface="Times New Roman" pitchFamily="18" charset="0"/>
                <a:ea typeface="Times New Roman" pitchFamily="18" charset="0"/>
                <a:cs typeface="Times New Roman" pitchFamily="18" charset="0"/>
              </a:rPr>
              <a:t>basing on an associative mechanism of application of elementary operations, which is common for the both.</a:t>
            </a:r>
            <a:endParaRPr lang="ru-RU"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04BF3423-8A33-4B7C-BAD6-88868AF7816C}" type="slidenum">
              <a:rPr lang="ru-RU" smtClean="0"/>
              <a:pPr/>
              <a:t>10</a:t>
            </a:fld>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500063" y="571480"/>
            <a:ext cx="8358187" cy="6143668"/>
          </a:xfrm>
        </p:spPr>
        <p:txBody>
          <a:bodyPr/>
          <a:lstStyle/>
          <a:p>
            <a:pPr algn="just" eaLnBrk="1" hangingPunct="1">
              <a:buFontTx/>
              <a:buNone/>
            </a:pPr>
            <a:r>
              <a:rPr lang="en-US" sz="1600" b="1" i="1" dirty="0" smtClean="0">
                <a:solidFill>
                  <a:srgbClr val="0070C0"/>
                </a:solidFill>
                <a:latin typeface="Times New Roman" pitchFamily="18" charset="0"/>
              </a:rPr>
              <a:t>PSA</a:t>
            </a:r>
            <a:r>
              <a:rPr lang="ru-RU" sz="1600" b="1" i="1" dirty="0" smtClean="0">
                <a:solidFill>
                  <a:srgbClr val="0070C0"/>
                </a:solidFill>
                <a:latin typeface="Times New Roman" pitchFamily="18" charset="0"/>
                <a:sym typeface="Symbol" pitchFamily="18" charset="2"/>
              </a:rPr>
              <a:t></a:t>
            </a:r>
            <a:r>
              <a:rPr lang="ru-RU" sz="1600" b="1" i="1" dirty="0" smtClean="0">
                <a:solidFill>
                  <a:srgbClr val="0070C0"/>
                </a:solidFill>
                <a:latin typeface="Times New Roman" pitchFamily="18" charset="0"/>
              </a:rPr>
              <a:t>  </a:t>
            </a:r>
            <a:r>
              <a:rPr lang="en-US" sz="1600" i="1" dirty="0" smtClean="0">
                <a:solidFill>
                  <a:srgbClr val="0070C0"/>
                </a:solidFill>
                <a:latin typeface="Times New Roman" pitchFamily="18" charset="0"/>
              </a:rPr>
              <a:t>of addition of many positive binary values</a:t>
            </a:r>
            <a:r>
              <a:rPr lang="ru-RU" sz="1600" i="1" dirty="0" smtClean="0">
                <a:solidFill>
                  <a:srgbClr val="0070C0"/>
                </a:solidFill>
                <a:latin typeface="Times New Roman" pitchFamily="18" charset="0"/>
              </a:rPr>
              <a:t>.</a:t>
            </a:r>
          </a:p>
          <a:p>
            <a:pPr marL="0" indent="0" algn="just" eaLnBrk="1" hangingPunct="1">
              <a:buFontTx/>
              <a:buNone/>
            </a:pPr>
            <a:r>
              <a:rPr lang="en-US" sz="1600" i="1" dirty="0" smtClean="0">
                <a:latin typeface="Times New Roman" pitchFamily="18" charset="0"/>
              </a:rPr>
              <a:t>W</a:t>
            </a:r>
            <a:r>
              <a:rPr lang="ru-RU" sz="1600" dirty="0" smtClean="0">
                <a:latin typeface="Times New Roman" pitchFamily="18" charset="0"/>
              </a:rPr>
              <a:t> – </a:t>
            </a:r>
            <a:r>
              <a:rPr lang="en-US" sz="1600" dirty="0" smtClean="0">
                <a:latin typeface="Times New Roman" pitchFamily="18" charset="0"/>
              </a:rPr>
              <a:t>is a 2D rectangular table with cells enumerated by pairs of numbers in accordance with left coordinate system</a:t>
            </a:r>
            <a:r>
              <a:rPr lang="ru-RU" sz="1600" dirty="0" smtClean="0">
                <a:latin typeface="Times New Roman" pitchFamily="18" charset="0"/>
              </a:rPr>
              <a:t> (</a:t>
            </a:r>
            <a:r>
              <a:rPr lang="en-US" sz="1600" i="1" dirty="0" err="1" smtClean="0">
                <a:latin typeface="Times New Roman" pitchFamily="18" charset="0"/>
              </a:rPr>
              <a:t>i</a:t>
            </a:r>
            <a:r>
              <a:rPr lang="en-US" sz="1600" i="1" dirty="0" smtClean="0">
                <a:latin typeface="Times New Roman" pitchFamily="18" charset="0"/>
              </a:rPr>
              <a:t> </a:t>
            </a:r>
            <a:r>
              <a:rPr lang="ru-RU" sz="1600" dirty="0" smtClean="0">
                <a:latin typeface="Times New Roman" pitchFamily="18" charset="0"/>
              </a:rPr>
              <a:t>– </a:t>
            </a:r>
            <a:r>
              <a:rPr lang="en-US" sz="1600" dirty="0" smtClean="0">
                <a:latin typeface="Times New Roman" pitchFamily="18" charset="0"/>
              </a:rPr>
              <a:t>abscissa</a:t>
            </a:r>
            <a:r>
              <a:rPr lang="ru-RU" sz="1600" dirty="0" smtClean="0">
                <a:latin typeface="Times New Roman" pitchFamily="18" charset="0"/>
              </a:rPr>
              <a:t>, </a:t>
            </a:r>
            <a:r>
              <a:rPr lang="en-US" sz="1600" dirty="0" smtClean="0">
                <a:latin typeface="Times New Roman" pitchFamily="18" charset="0"/>
              </a:rPr>
              <a:t> </a:t>
            </a:r>
            <a:r>
              <a:rPr lang="en-US" sz="1600" i="1" dirty="0" smtClean="0">
                <a:latin typeface="Times New Roman" pitchFamily="18" charset="0"/>
              </a:rPr>
              <a:t>j </a:t>
            </a:r>
            <a:r>
              <a:rPr lang="ru-RU" sz="1600" dirty="0" smtClean="0">
                <a:latin typeface="Times New Roman" pitchFamily="18" charset="0"/>
              </a:rPr>
              <a:t>– </a:t>
            </a:r>
            <a:r>
              <a:rPr lang="en-US" sz="1600" dirty="0" smtClean="0">
                <a:latin typeface="Times New Roman" pitchFamily="18" charset="0"/>
              </a:rPr>
              <a:t>ordinate</a:t>
            </a:r>
            <a:r>
              <a:rPr lang="ru-RU" sz="1600" dirty="0" smtClean="0">
                <a:latin typeface="Times New Roman" pitchFamily="18" charset="0"/>
              </a:rPr>
              <a:t>), </a:t>
            </a:r>
            <a:r>
              <a:rPr lang="en-US" sz="1600" i="1" dirty="0" smtClean="0">
                <a:latin typeface="Times New Roman" pitchFamily="18" charset="0"/>
              </a:rPr>
              <a:t>m</a:t>
            </a:r>
            <a:r>
              <a:rPr lang="ru-RU" sz="1600" dirty="0" smtClean="0">
                <a:latin typeface="Times New Roman" pitchFamily="18" charset="0"/>
              </a:rPr>
              <a:t> = </a:t>
            </a:r>
            <a:r>
              <a:rPr lang="ru-RU" sz="1600" i="1" dirty="0" smtClean="0">
                <a:latin typeface="Times New Roman" pitchFamily="18" charset="0"/>
                <a:sym typeface="Symbol" pitchFamily="18" charset="2"/>
              </a:rPr>
              <a:t></a:t>
            </a:r>
            <a:r>
              <a:rPr lang="en-US" sz="1600" i="1" dirty="0" err="1" smtClean="0">
                <a:latin typeface="Times New Roman" pitchFamily="18" charset="0"/>
              </a:rPr>
              <a:t>i</a:t>
            </a:r>
            <a:r>
              <a:rPr lang="ru-RU" sz="1600" i="1" dirty="0" smtClean="0">
                <a:latin typeface="Times New Roman" pitchFamily="18" charset="0"/>
              </a:rPr>
              <a:t>, </a:t>
            </a:r>
            <a:r>
              <a:rPr lang="en-US" sz="1600" i="1" dirty="0" smtClean="0">
                <a:latin typeface="Times New Roman" pitchFamily="18" charset="0"/>
              </a:rPr>
              <a:t>j</a:t>
            </a:r>
            <a:r>
              <a:rPr lang="ru-RU" sz="1600" i="1" dirty="0" smtClean="0">
                <a:latin typeface="Times New Roman" pitchFamily="18" charset="0"/>
                <a:sym typeface="Symbol" pitchFamily="18" charset="2"/>
              </a:rPr>
              <a:t></a:t>
            </a:r>
            <a:r>
              <a:rPr lang="ru-RU" sz="1600" dirty="0" smtClean="0">
                <a:latin typeface="Times New Roman" pitchFamily="18" charset="0"/>
              </a:rPr>
              <a:t>. </a:t>
            </a:r>
            <a:r>
              <a:rPr lang="en-US" sz="1600" dirty="0" smtClean="0">
                <a:latin typeface="Times New Roman" pitchFamily="18" charset="0"/>
              </a:rPr>
              <a:t>The digits of binary values stored in rows of the table. The bottom row must contain only zeros. The least significant digits are in the rightmost column. PSA</a:t>
            </a:r>
            <a:r>
              <a:rPr lang="ru-RU" sz="1600" dirty="0" smtClean="0">
                <a:latin typeface="Times New Roman" pitchFamily="18" charset="0"/>
              </a:rPr>
              <a:t> </a:t>
            </a:r>
            <a:r>
              <a:rPr lang="ru-RU" sz="1600" i="1" dirty="0" smtClean="0">
                <a:latin typeface="Times New Roman" pitchFamily="18" charset="0"/>
                <a:sym typeface="Symbol" pitchFamily="18" charset="2"/>
              </a:rPr>
              <a:t></a:t>
            </a:r>
            <a:r>
              <a:rPr lang="ru-RU" sz="1600" i="1" dirty="0" smtClean="0">
                <a:latin typeface="Times New Roman" pitchFamily="18" charset="0"/>
              </a:rPr>
              <a:t> </a:t>
            </a:r>
            <a:r>
              <a:rPr lang="en-US" sz="1600" dirty="0" smtClean="0">
                <a:latin typeface="Times New Roman" pitchFamily="18" charset="0"/>
              </a:rPr>
              <a:t>contains two parallel substitutions</a:t>
            </a:r>
            <a:r>
              <a:rPr lang="ru-RU" sz="1600" dirty="0" smtClean="0">
                <a:latin typeface="Times New Roman" pitchFamily="18" charset="0"/>
              </a:rPr>
              <a:t>:</a:t>
            </a:r>
            <a:endParaRPr lang="en-US" sz="1600" dirty="0" smtClean="0">
              <a:latin typeface="Times New Roman" pitchFamily="18" charset="0"/>
            </a:endParaRPr>
          </a:p>
          <a:p>
            <a:pPr eaLnBrk="1" hangingPunct="1">
              <a:buFontTx/>
              <a:buNone/>
            </a:pPr>
            <a:endParaRPr lang="en-US" sz="1600" dirty="0" smtClean="0">
              <a:latin typeface="Times New Roman" pitchFamily="18" charset="0"/>
            </a:endParaRPr>
          </a:p>
          <a:p>
            <a:pPr eaLnBrk="1" hangingPunct="1">
              <a:buFontTx/>
              <a:buNone/>
            </a:pPr>
            <a:endParaRPr lang="en-US" sz="1600" dirty="0" smtClean="0">
              <a:latin typeface="Times New Roman" pitchFamily="18" charset="0"/>
            </a:endParaRPr>
          </a:p>
          <a:p>
            <a:pPr eaLnBrk="1" hangingPunct="1">
              <a:buFontTx/>
              <a:buNone/>
            </a:pPr>
            <a:endParaRPr lang="en-US" sz="1600" dirty="0" smtClean="0">
              <a:latin typeface="Times New Roman" pitchFamily="18" charset="0"/>
            </a:endParaRPr>
          </a:p>
          <a:p>
            <a:pPr eaLnBrk="1" hangingPunct="1">
              <a:buFontTx/>
              <a:buNone/>
            </a:pPr>
            <a:endParaRPr lang="en-US" sz="1600" dirty="0" smtClean="0">
              <a:latin typeface="Times New Roman" pitchFamily="18" charset="0"/>
            </a:endParaRPr>
          </a:p>
          <a:p>
            <a:pPr eaLnBrk="1" hangingPunct="1">
              <a:buFontTx/>
              <a:buNone/>
            </a:pPr>
            <a:endParaRPr lang="ru-RU" sz="1600" b="1" i="1" dirty="0" smtClean="0">
              <a:latin typeface="Times New Roman" pitchFamily="18" charset="0"/>
            </a:endParaRPr>
          </a:p>
          <a:p>
            <a:pPr eaLnBrk="1" hangingPunct="1">
              <a:buFontTx/>
              <a:buNone/>
            </a:pPr>
            <a:endParaRPr lang="ru-RU" sz="1600" b="1" i="1" dirty="0" smtClean="0">
              <a:latin typeface="Times New Roman" pitchFamily="18" charset="0"/>
            </a:endParaRPr>
          </a:p>
        </p:txBody>
      </p:sp>
      <p:sp>
        <p:nvSpPr>
          <p:cNvPr id="4100" name="Rectangle 4"/>
          <p:cNvSpPr>
            <a:spLocks noGrp="1" noChangeArrowheads="1"/>
          </p:cNvSpPr>
          <p:nvPr>
            <p:ph type="title"/>
          </p:nvPr>
        </p:nvSpPr>
        <p:spPr>
          <a:xfrm>
            <a:off x="428625" y="71438"/>
            <a:ext cx="8229600" cy="571480"/>
          </a:xfrm>
        </p:spPr>
        <p:txBody>
          <a:bodyPr>
            <a:noAutofit/>
          </a:bodyPr>
          <a:lstStyle/>
          <a:p>
            <a:pPr eaLnBrk="1" hangingPunct="1"/>
            <a:r>
              <a:rPr lang="en-US" sz="2800" b="1" dirty="0" smtClean="0">
                <a:latin typeface="Times New Roman" pitchFamily="18" charset="0"/>
                <a:cs typeface="Times New Roman" pitchFamily="18" charset="0"/>
              </a:rPr>
              <a:t>A sample of Parallel Substitution Algorithm </a:t>
            </a:r>
            <a:r>
              <a:rPr lang="ru-RU" sz="2800" b="1" dirty="0" smtClean="0">
                <a:latin typeface="Times New Roman" pitchFamily="18" charset="0"/>
                <a:cs typeface="Times New Roman" pitchFamily="18" charset="0"/>
              </a:rPr>
              <a:t>(</a:t>
            </a:r>
            <a:r>
              <a:rPr lang="en-US" sz="2800" b="1" dirty="0" smtClean="0">
                <a:latin typeface="Times New Roman" pitchFamily="18" charset="0"/>
                <a:cs typeface="Times New Roman" pitchFamily="18" charset="0"/>
              </a:rPr>
              <a:t>PSA</a:t>
            </a:r>
            <a:r>
              <a:rPr lang="ru-RU" sz="2800" b="1" dirty="0" smtClean="0">
                <a:latin typeface="Times New Roman" pitchFamily="18" charset="0"/>
                <a:cs typeface="Times New Roman" pitchFamily="18" charset="0"/>
              </a:rPr>
              <a:t>)</a:t>
            </a:r>
          </a:p>
        </p:txBody>
      </p:sp>
      <p:sp>
        <p:nvSpPr>
          <p:cNvPr id="4101" name="Rectangle 6"/>
          <p:cNvSpPr>
            <a:spLocks noChangeArrowheads="1"/>
          </p:cNvSpPr>
          <p:nvPr/>
        </p:nvSpPr>
        <p:spPr bwMode="auto">
          <a:xfrm>
            <a:off x="0" y="3014663"/>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aphicFrame>
        <p:nvGraphicFramePr>
          <p:cNvPr id="4098" name="Object 5"/>
          <p:cNvGraphicFramePr>
            <a:graphicFrameLocks noChangeAspect="1"/>
          </p:cNvGraphicFramePr>
          <p:nvPr/>
        </p:nvGraphicFramePr>
        <p:xfrm>
          <a:off x="1571649" y="2285992"/>
          <a:ext cx="6429375" cy="1241425"/>
        </p:xfrm>
        <a:graphic>
          <a:graphicData uri="http://schemas.openxmlformats.org/presentationml/2006/ole">
            <p:oleObj spid="_x0000_s1026" name="Equation" r:id="rId4" imgW="4051300" imgH="825500" progId="Equation.3">
              <p:embed/>
            </p:oleObj>
          </a:graphicData>
        </a:graphic>
      </p:graphicFrame>
      <p:sp>
        <p:nvSpPr>
          <p:cNvPr id="4102" name="Rectangle 8"/>
          <p:cNvSpPr>
            <a:spLocks noChangeArrowheads="1"/>
          </p:cNvSpPr>
          <p:nvPr/>
        </p:nvSpPr>
        <p:spPr bwMode="auto">
          <a:xfrm>
            <a:off x="0" y="335280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4103" name="Rectangle 10"/>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4104" name="Rectangle 1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4105"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sp>
        <p:nvSpPr>
          <p:cNvPr id="4106" name="Rectangle 1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ru-RU">
              <a:latin typeface="Calibri" pitchFamily="34" charset="0"/>
            </a:endParaRPr>
          </a:p>
        </p:txBody>
      </p:sp>
      <p:grpSp>
        <p:nvGrpSpPr>
          <p:cNvPr id="2" name="Group 16"/>
          <p:cNvGrpSpPr>
            <a:grpSpLocks/>
          </p:cNvGrpSpPr>
          <p:nvPr/>
        </p:nvGrpSpPr>
        <p:grpSpPr bwMode="auto">
          <a:xfrm>
            <a:off x="214283" y="3714752"/>
            <a:ext cx="3544643" cy="2857520"/>
            <a:chOff x="1831" y="1514"/>
            <a:chExt cx="5996" cy="4770"/>
          </a:xfrm>
        </p:grpSpPr>
        <p:pic>
          <p:nvPicPr>
            <p:cNvPr id="4108" name="Picture 17" descr="Рис_4_9_АЛГ_СУМ8"/>
            <p:cNvPicPr>
              <a:picLocks noChangeAspect="1" noChangeArrowheads="1"/>
            </p:cNvPicPr>
            <p:nvPr/>
          </p:nvPicPr>
          <p:blipFill>
            <a:blip r:embed="rId5" cstate="print">
              <a:lum bright="-6000" contrast="12000"/>
              <a:grayscl/>
            </a:blip>
            <a:srcRect l="17224" t="6766" r="33934" b="61964"/>
            <a:stretch>
              <a:fillRect/>
            </a:stretch>
          </p:blipFill>
          <p:spPr bwMode="auto">
            <a:xfrm>
              <a:off x="2765" y="1514"/>
              <a:ext cx="5062" cy="4770"/>
            </a:xfrm>
            <a:prstGeom prst="rect">
              <a:avLst/>
            </a:prstGeom>
            <a:noFill/>
            <a:ln w="9525">
              <a:noFill/>
              <a:miter lim="800000"/>
              <a:headEnd/>
              <a:tailEnd/>
            </a:ln>
          </p:spPr>
        </p:pic>
        <p:sp>
          <p:nvSpPr>
            <p:cNvPr id="4109" name="Text Box 18"/>
            <p:cNvSpPr txBox="1">
              <a:spLocks noChangeArrowheads="1"/>
            </p:cNvSpPr>
            <p:nvPr/>
          </p:nvSpPr>
          <p:spPr bwMode="auto">
            <a:xfrm>
              <a:off x="1831" y="5583"/>
              <a:ext cx="5800" cy="701"/>
            </a:xfrm>
            <a:prstGeom prst="rect">
              <a:avLst/>
            </a:prstGeom>
            <a:noFill/>
            <a:ln w="9525">
              <a:noFill/>
              <a:miter lim="800000"/>
              <a:headEnd/>
              <a:tailEnd/>
            </a:ln>
          </p:spPr>
          <p:txBody>
            <a:bodyPr/>
            <a:lstStyle/>
            <a:p>
              <a:pPr lvl="1" algn="ctr">
                <a:spcBef>
                  <a:spcPts val="600"/>
                </a:spcBef>
                <a:spcAft>
                  <a:spcPts val="1000"/>
                </a:spcAft>
              </a:pPr>
              <a:r>
                <a:rPr lang="ru-RU" sz="1600" dirty="0">
                  <a:latin typeface="Calibri" pitchFamily="34" charset="0"/>
                </a:rPr>
                <a:t> </a:t>
              </a:r>
              <a:r>
                <a:rPr lang="en-US" sz="1600" dirty="0" smtClean="0">
                  <a:latin typeface="Times New Roman" pitchFamily="18" charset="0"/>
                  <a:cs typeface="Times New Roman" pitchFamily="18" charset="0"/>
                </a:rPr>
                <a:t>Graphical representation of algorithm</a:t>
              </a:r>
              <a:endParaRPr lang="ru-RU" dirty="0">
                <a:latin typeface="Calibri" pitchFamily="34" charset="0"/>
              </a:endParaRPr>
            </a:p>
          </p:txBody>
        </p:sp>
      </p:grpSp>
      <p:sp>
        <p:nvSpPr>
          <p:cNvPr id="14" name="TextBox 13"/>
          <p:cNvSpPr txBox="1"/>
          <p:nvPr/>
        </p:nvSpPr>
        <p:spPr>
          <a:xfrm>
            <a:off x="3714744" y="3714753"/>
            <a:ext cx="5214974" cy="3046988"/>
          </a:xfrm>
          <a:prstGeom prst="rect">
            <a:avLst/>
          </a:prstGeom>
          <a:noFill/>
        </p:spPr>
        <p:txBody>
          <a:bodyPr wrap="square" rtlCol="0">
            <a:spAutoFit/>
          </a:bodyPr>
          <a:lstStyle/>
          <a:p>
            <a:pPr algn="ctr"/>
            <a:r>
              <a:rPr lang="en-US" sz="1600" dirty="0" smtClean="0">
                <a:latin typeface="Times New Roman" pitchFamily="18" charset="0"/>
                <a:cs typeface="Times New Roman" pitchFamily="18" charset="0"/>
              </a:rPr>
              <a:t>Remarks</a:t>
            </a:r>
            <a:endParaRPr lang="ru-RU" sz="1600" dirty="0" smtClean="0">
              <a:latin typeface="Times New Roman" pitchFamily="18" charset="0"/>
              <a:cs typeface="Times New Roman" pitchFamily="18" charset="0"/>
            </a:endParaRPr>
          </a:p>
          <a:p>
            <a:pPr algn="just"/>
            <a:r>
              <a:rPr lang="ru-RU" sz="1600" dirty="0" smtClean="0">
                <a:latin typeface="Times New Roman" pitchFamily="18" charset="0"/>
                <a:cs typeface="Times New Roman" pitchFamily="18" charset="0"/>
              </a:rPr>
              <a:t>1. </a:t>
            </a:r>
            <a:r>
              <a:rPr lang="en-US" sz="1600" dirty="0" smtClean="0">
                <a:latin typeface="Times New Roman" pitchFamily="18" charset="0"/>
                <a:cs typeface="Times New Roman" pitchFamily="18" charset="0"/>
              </a:rPr>
              <a:t>The relative positions of cells in parallel substitution commands are set by computable functions</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which are shift functions in this sample (shown in angle brackets)</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In this case the command has a graphical representation </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Fig</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2. </a:t>
            </a:r>
            <a:r>
              <a:rPr lang="en-US" sz="1600" dirty="0" smtClean="0">
                <a:latin typeface="Times New Roman" pitchFamily="18" charset="0"/>
                <a:cs typeface="Times New Roman" pitchFamily="18" charset="0"/>
              </a:rPr>
              <a:t>The part of left side of command after * is a context, that is an unchangeable part of command</a:t>
            </a:r>
            <a:r>
              <a:rPr lang="ru-RU" sz="1600" dirty="0" smtClean="0">
                <a:latin typeface="Times New Roman" pitchFamily="18" charset="0"/>
                <a:cs typeface="Times New Roman" pitchFamily="18" charset="0"/>
              </a:rPr>
              <a:t>.</a:t>
            </a:r>
          </a:p>
          <a:p>
            <a:pPr algn="just"/>
            <a:r>
              <a:rPr lang="ru-RU" sz="1600" dirty="0" smtClean="0">
                <a:latin typeface="Times New Roman" pitchFamily="18" charset="0"/>
                <a:cs typeface="Times New Roman" pitchFamily="18" charset="0"/>
              </a:rPr>
              <a:t>3. </a:t>
            </a:r>
            <a:r>
              <a:rPr lang="en-US" sz="1600" dirty="0" smtClean="0">
                <a:latin typeface="Times New Roman" pitchFamily="18" charset="0"/>
                <a:cs typeface="Times New Roman" pitchFamily="18" charset="0"/>
              </a:rPr>
              <a:t>One step of execution of</a:t>
            </a:r>
            <a:r>
              <a:rPr lang="ru-RU" sz="1600" dirty="0" smtClean="0">
                <a:latin typeface="Times New Roman" pitchFamily="18" charset="0"/>
                <a:cs typeface="Times New Roman" pitchFamily="18" charset="0"/>
              </a:rPr>
              <a:t> </a:t>
            </a:r>
            <a:r>
              <a:rPr lang="en-US" sz="1600" b="1" i="1" dirty="0" smtClean="0">
                <a:solidFill>
                  <a:srgbClr val="0070C0"/>
                </a:solidFill>
                <a:latin typeface="Times New Roman" pitchFamily="18" charset="0"/>
                <a:cs typeface="Times New Roman" pitchFamily="18" charset="0"/>
              </a:rPr>
              <a:t>PSA</a:t>
            </a:r>
            <a:r>
              <a:rPr lang="ru-RU" sz="1600" b="1" i="1" dirty="0" smtClean="0">
                <a:solidFill>
                  <a:srgbClr val="0070C0"/>
                </a:solidFill>
                <a:latin typeface="Times New Roman" pitchFamily="18" charset="0"/>
                <a:cs typeface="Times New Roman" pitchFamily="18" charset="0"/>
              </a:rPr>
              <a:t> </a:t>
            </a:r>
            <a:r>
              <a:rPr lang="ru-RU" sz="1600" b="1" i="1" dirty="0" smtClean="0">
                <a:solidFill>
                  <a:srgbClr val="0070C0"/>
                </a:solidFill>
                <a:latin typeface="Times New Roman" pitchFamily="18" charset="0"/>
                <a:cs typeface="Times New Roman" pitchFamily="18" charset="0"/>
                <a:sym typeface="Symbol" pitchFamily="18" charset="2"/>
              </a:rPr>
              <a:t></a:t>
            </a:r>
            <a:r>
              <a:rPr lang="en-US" sz="1600" dirty="0" smtClean="0">
                <a:latin typeface="Times New Roman" pitchFamily="18" charset="0"/>
                <a:cs typeface="Times New Roman" pitchFamily="18" charset="0"/>
              </a:rPr>
              <a:t> </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to table</a:t>
            </a:r>
            <a:r>
              <a:rPr lang="ru-RU" sz="1600" dirty="0" smtClean="0">
                <a:latin typeface="Times New Roman" pitchFamily="18" charset="0"/>
                <a:cs typeface="Times New Roman" pitchFamily="18" charset="0"/>
              </a:rPr>
              <a:t> </a:t>
            </a:r>
            <a:r>
              <a:rPr lang="en-US" sz="1600" i="1" dirty="0" smtClean="0">
                <a:latin typeface="Times New Roman" pitchFamily="18" charset="0"/>
              </a:rPr>
              <a:t>W</a:t>
            </a:r>
            <a:r>
              <a:rPr lang="en-US" sz="1600" dirty="0" smtClean="0">
                <a:latin typeface="Times New Roman" pitchFamily="18" charset="0"/>
              </a:rPr>
              <a:t> is shown at Fig b</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The algorithm is executed while at least one substitution is </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applicable</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The result will be obtained in the top row of the table</a:t>
            </a:r>
            <a:r>
              <a:rPr lang="ru-RU" sz="1600" dirty="0" smtClean="0">
                <a:latin typeface="Times New Roman" pitchFamily="18" charset="0"/>
                <a:cs typeface="Times New Roman" pitchFamily="18" charset="0"/>
              </a:rPr>
              <a:t>.</a:t>
            </a:r>
          </a:p>
          <a:p>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p:txBody>
      </p:sp>
      <p:sp>
        <p:nvSpPr>
          <p:cNvPr id="15" name="Номер слайда 14"/>
          <p:cNvSpPr>
            <a:spLocks noGrp="1"/>
          </p:cNvSpPr>
          <p:nvPr>
            <p:ph type="sldNum" sz="quarter" idx="12"/>
          </p:nvPr>
        </p:nvSpPr>
        <p:spPr/>
        <p:txBody>
          <a:bodyPr/>
          <a:lstStyle/>
          <a:p>
            <a:fld id="{04BF3423-8A33-4B7C-BAD6-88868AF7816C}" type="slidenum">
              <a:rPr lang="ru-RU" smtClean="0"/>
              <a:pPr/>
              <a:t>11</a:t>
            </a:fld>
            <a:endParaRPr lang="ru-RU"/>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8913"/>
            <a:ext cx="8229600" cy="882633"/>
          </a:xfrm>
        </p:spPr>
        <p:txBody>
          <a:bodyPr>
            <a:normAutofit/>
          </a:bodyPr>
          <a:lstStyle/>
          <a:p>
            <a:pPr eaLnBrk="1" hangingPunct="1"/>
            <a:r>
              <a:rPr lang="en-US" sz="2800" b="1" dirty="0" smtClean="0">
                <a:latin typeface="Times New Roman" pitchFamily="18" charset="0"/>
              </a:rPr>
              <a:t>PSA and language of WinALT system</a:t>
            </a:r>
            <a:endParaRPr lang="ru-RU" sz="2800" b="1" dirty="0" smtClean="0">
              <a:latin typeface="Times New Roman" pitchFamily="18" charset="0"/>
            </a:endParaRPr>
          </a:p>
        </p:txBody>
      </p:sp>
      <p:sp>
        <p:nvSpPr>
          <p:cNvPr id="27651" name="Rectangle 28"/>
          <p:cNvSpPr>
            <a:spLocks noGrp="1" noChangeArrowheads="1"/>
          </p:cNvSpPr>
          <p:nvPr>
            <p:ph type="body" sz="half" idx="1"/>
          </p:nvPr>
        </p:nvSpPr>
        <p:spPr>
          <a:xfrm>
            <a:off x="0" y="1557338"/>
            <a:ext cx="4786313" cy="4525962"/>
          </a:xfrm>
        </p:spPr>
        <p:txBody>
          <a:bodyPr/>
          <a:lstStyle/>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en-US" sz="500" smtClean="0">
              <a:latin typeface="Times New Roman" pitchFamily="18" charset="0"/>
            </a:endParaRPr>
          </a:p>
          <a:p>
            <a:pPr eaLnBrk="1" hangingPunct="1">
              <a:lnSpc>
                <a:spcPct val="80000"/>
              </a:lnSpc>
              <a:buFontTx/>
              <a:buNone/>
            </a:pPr>
            <a:endParaRPr lang="ru-RU" sz="500" smtClean="0">
              <a:latin typeface="Times New Roman" pitchFamily="18" charset="0"/>
            </a:endParaRPr>
          </a:p>
        </p:txBody>
      </p:sp>
      <p:sp>
        <p:nvSpPr>
          <p:cNvPr id="27652" name="Rectangle 29"/>
          <p:cNvSpPr>
            <a:spLocks noGrp="1" noChangeArrowheads="1"/>
          </p:cNvSpPr>
          <p:nvPr>
            <p:ph type="body" sz="half" idx="2"/>
          </p:nvPr>
        </p:nvSpPr>
        <p:spPr>
          <a:xfrm>
            <a:off x="142844" y="4074222"/>
            <a:ext cx="8429683" cy="2379114"/>
          </a:xfrm>
        </p:spPr>
        <p:txBody>
          <a:bodyPr>
            <a:normAutofit lnSpcReduction="10000"/>
          </a:bodyPr>
          <a:lstStyle/>
          <a:p>
            <a:pPr marL="0" indent="0" algn="just">
              <a:lnSpc>
                <a:spcPct val="120000"/>
              </a:lnSpc>
              <a:buFont typeface="Wingdings" pitchFamily="2" charset="2"/>
              <a:buChar char="Ø"/>
            </a:pPr>
            <a:r>
              <a:rPr lang="en-US" sz="1800" b="1" i="1" dirty="0" smtClean="0">
                <a:solidFill>
                  <a:srgbClr val="FF0000"/>
                </a:solidFill>
                <a:latin typeface="Times New Roman" pitchFamily="18" charset="0"/>
              </a:rPr>
              <a:t> The first part</a:t>
            </a:r>
            <a:r>
              <a:rPr lang="ru-RU" sz="1800" dirty="0" smtClean="0">
                <a:solidFill>
                  <a:srgbClr val="FF0000"/>
                </a:solidFill>
                <a:latin typeface="Times New Roman" pitchFamily="18" charset="0"/>
              </a:rPr>
              <a:t> </a:t>
            </a:r>
            <a:r>
              <a:rPr lang="en-US" sz="1800" dirty="0" smtClean="0">
                <a:latin typeface="Times New Roman" pitchFamily="18" charset="0"/>
              </a:rPr>
              <a:t>describes the distribution of computations in time and space. The transition from PSA to its simulation model in WinALT is shown for the simplest sample at the figures</a:t>
            </a:r>
            <a:r>
              <a:rPr lang="ru-RU" sz="1800" dirty="0" smtClean="0">
                <a:latin typeface="Times New Roman" pitchFamily="18" charset="0"/>
              </a:rPr>
              <a:t>. </a:t>
            </a:r>
            <a:r>
              <a:rPr lang="en-US" sz="1800" b="1" i="1" dirty="0" smtClean="0">
                <a:latin typeface="Times New Roman" pitchFamily="18" charset="0"/>
              </a:rPr>
              <a:t>Parallel substitution </a:t>
            </a:r>
            <a:r>
              <a:rPr lang="en-US" sz="1800" dirty="0" smtClean="0">
                <a:latin typeface="Times New Roman" pitchFamily="18" charset="0"/>
              </a:rPr>
              <a:t>is defined by a composite </a:t>
            </a:r>
            <a:r>
              <a:rPr lang="en-US" sz="1800" b="1" i="1" dirty="0" smtClean="0">
                <a:latin typeface="Times New Roman" pitchFamily="18" charset="0"/>
              </a:rPr>
              <a:t>operator</a:t>
            </a:r>
            <a:r>
              <a:rPr lang="ru-RU" sz="1800" dirty="0" smtClean="0">
                <a:latin typeface="Times New Roman" pitchFamily="18" charset="0"/>
              </a:rPr>
              <a:t> </a:t>
            </a:r>
            <a:r>
              <a:rPr lang="en-US" sz="1800" dirty="0" smtClean="0">
                <a:latin typeface="Times New Roman" pitchFamily="18" charset="0"/>
              </a:rPr>
              <a:t>that includes operators </a:t>
            </a:r>
            <a:r>
              <a:rPr lang="ru-RU" sz="1800" b="1" i="1" dirty="0" err="1" smtClean="0">
                <a:latin typeface="Times New Roman" pitchFamily="18" charset="0"/>
              </a:rPr>
              <a:t>in</a:t>
            </a:r>
            <a:r>
              <a:rPr lang="ru-RU" sz="1800" b="1" i="1" dirty="0" smtClean="0">
                <a:latin typeface="Times New Roman" pitchFamily="18" charset="0"/>
              </a:rPr>
              <a:t>, </a:t>
            </a:r>
            <a:r>
              <a:rPr lang="ru-RU" sz="1800" b="1" i="1" dirty="0" err="1" smtClean="0">
                <a:latin typeface="Times New Roman" pitchFamily="18" charset="0"/>
              </a:rPr>
              <a:t>at</a:t>
            </a:r>
            <a:r>
              <a:rPr lang="ru-RU" sz="1800" b="1" i="1" dirty="0" smtClean="0">
                <a:latin typeface="Times New Roman" pitchFamily="18" charset="0"/>
              </a:rPr>
              <a:t>, </a:t>
            </a:r>
            <a:r>
              <a:rPr lang="ru-RU" sz="1800" b="1" i="1" dirty="0" err="1" smtClean="0">
                <a:latin typeface="Times New Roman" pitchFamily="18" charset="0"/>
              </a:rPr>
              <a:t>do</a:t>
            </a:r>
            <a:r>
              <a:rPr lang="en-US" sz="1800" b="1" i="1" dirty="0" smtClean="0">
                <a:latin typeface="Times New Roman" pitchFamily="18" charset="0"/>
              </a:rPr>
              <a:t> </a:t>
            </a:r>
            <a:r>
              <a:rPr lang="en-US" sz="1800" dirty="0" smtClean="0">
                <a:latin typeface="Times New Roman" pitchFamily="18" charset="0"/>
              </a:rPr>
              <a:t>with names of cellular objects passed as parameters</a:t>
            </a:r>
            <a:r>
              <a:rPr lang="ru-RU" sz="1800" dirty="0" smtClean="0">
                <a:latin typeface="Times New Roman" pitchFamily="18" charset="0"/>
              </a:rPr>
              <a:t>. </a:t>
            </a:r>
            <a:r>
              <a:rPr lang="en-US" sz="1800" b="1" i="1" dirty="0" smtClean="0">
                <a:latin typeface="Times New Roman" pitchFamily="18" charset="0"/>
              </a:rPr>
              <a:t>The principal operator</a:t>
            </a:r>
            <a:r>
              <a:rPr lang="ru-RU" sz="1800" dirty="0" smtClean="0">
                <a:latin typeface="Times New Roman" pitchFamily="18" charset="0"/>
              </a:rPr>
              <a:t> </a:t>
            </a:r>
            <a:r>
              <a:rPr lang="en-US" sz="1800" dirty="0" smtClean="0">
                <a:latin typeface="Times New Roman" pitchFamily="18" charset="0"/>
              </a:rPr>
              <a:t>that describes fine-grain algorithm is a</a:t>
            </a:r>
            <a:r>
              <a:rPr lang="ru-RU" sz="1800" dirty="0" smtClean="0">
                <a:latin typeface="Times New Roman" pitchFamily="18" charset="0"/>
              </a:rPr>
              <a:t> </a:t>
            </a:r>
            <a:r>
              <a:rPr lang="en-US" sz="1800" b="1" i="1" dirty="0" smtClean="0">
                <a:latin typeface="Times New Roman" pitchFamily="18" charset="0"/>
              </a:rPr>
              <a:t>synchroblock ex</a:t>
            </a:r>
            <a:r>
              <a:rPr lang="ru-RU" sz="1800" b="1" i="1" dirty="0" smtClean="0">
                <a:latin typeface="Times New Roman" pitchFamily="18" charset="0"/>
              </a:rPr>
              <a:t> – </a:t>
            </a:r>
            <a:r>
              <a:rPr lang="en-US" sz="1800" b="1" i="1" dirty="0" smtClean="0">
                <a:latin typeface="Times New Roman" pitchFamily="18" charset="0"/>
              </a:rPr>
              <a:t>end</a:t>
            </a:r>
            <a:r>
              <a:rPr lang="ru-RU" sz="1800" b="1" i="1" dirty="0" smtClean="0">
                <a:latin typeface="Times New Roman" pitchFamily="18" charset="0"/>
              </a:rPr>
              <a:t>.</a:t>
            </a:r>
            <a:r>
              <a:rPr lang="ru-RU" sz="1800" dirty="0" smtClean="0">
                <a:latin typeface="Times New Roman" pitchFamily="18" charset="0"/>
              </a:rPr>
              <a:t> </a:t>
            </a:r>
            <a:r>
              <a:rPr lang="en-US" sz="1800" dirty="0" smtClean="0">
                <a:latin typeface="Times New Roman" pitchFamily="18" charset="0"/>
              </a:rPr>
              <a:t>This block organizes iterative procedure of PSA execution until non-applicability of composite operators that are in its body.</a:t>
            </a:r>
            <a:endParaRPr lang="ru-RU" sz="1800" dirty="0" smtClean="0">
              <a:latin typeface="Times New Roman" pitchFamily="18" charset="0"/>
            </a:endParaRPr>
          </a:p>
        </p:txBody>
      </p:sp>
      <p:pic>
        <p:nvPicPr>
          <p:cNvPr id="27653" name="Picture 12"/>
          <p:cNvPicPr>
            <a:picLocks noGrp="1" noChangeAspect="1" noChangeArrowheads="1"/>
          </p:cNvPicPr>
          <p:nvPr>
            <p:ph sz="half" idx="4294967295"/>
          </p:nvPr>
        </p:nvPicPr>
        <p:blipFill>
          <a:blip r:embed="rId3" cstate="print"/>
          <a:srcRect/>
          <a:stretch>
            <a:fillRect/>
          </a:stretch>
        </p:blipFill>
        <p:spPr>
          <a:xfrm>
            <a:off x="214316" y="1214422"/>
            <a:ext cx="4929188" cy="2298700"/>
          </a:xfrm>
        </p:spPr>
      </p:pic>
      <p:sp>
        <p:nvSpPr>
          <p:cNvPr id="27654" name="Text Box 32"/>
          <p:cNvSpPr txBox="1">
            <a:spLocks noChangeArrowheads="1"/>
          </p:cNvSpPr>
          <p:nvPr/>
        </p:nvSpPr>
        <p:spPr bwMode="auto">
          <a:xfrm>
            <a:off x="5180015" y="1714488"/>
            <a:ext cx="3749703" cy="830997"/>
          </a:xfrm>
          <a:prstGeom prst="rect">
            <a:avLst/>
          </a:prstGeom>
          <a:noFill/>
          <a:ln w="9525">
            <a:noFill/>
            <a:miter lim="800000"/>
            <a:headEnd/>
            <a:tailEnd/>
          </a:ln>
        </p:spPr>
        <p:txBody>
          <a:bodyPr wrap="square">
            <a:spAutoFit/>
          </a:bodyPr>
          <a:lstStyle/>
          <a:p>
            <a:r>
              <a:rPr lang="en-US" sz="1600" dirty="0" smtClean="0">
                <a:latin typeface="Times New Roman" pitchFamily="18" charset="0"/>
                <a:cs typeface="Times New Roman" pitchFamily="18" charset="0"/>
              </a:rPr>
              <a:t>Cellular adder</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a:t>
            </a: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graphical representation of PSA commands</a:t>
            </a:r>
            <a:r>
              <a:rPr lang="ru-RU"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b</a:t>
            </a:r>
            <a:r>
              <a:rPr lang="ru-RU" sz="1600" dirty="0">
                <a:latin typeface="Times New Roman" pitchFamily="18" charset="0"/>
                <a:cs typeface="Times New Roman" pitchFamily="18" charset="0"/>
              </a:rPr>
              <a:t> – </a:t>
            </a:r>
            <a:r>
              <a:rPr lang="en-US" sz="1600" dirty="0" smtClean="0">
                <a:latin typeface="Times New Roman" pitchFamily="18" charset="0"/>
                <a:cs typeface="Times New Roman" pitchFamily="18" charset="0"/>
              </a:rPr>
              <a:t>step of algorithm</a:t>
            </a:r>
            <a:r>
              <a:rPr lang="ru-RU"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c</a:t>
            </a:r>
            <a:r>
              <a:rPr lang="ru-RU" sz="1600" dirty="0">
                <a:latin typeface="Times New Roman" pitchFamily="18" charset="0"/>
                <a:cs typeface="Times New Roman" pitchFamily="18" charset="0"/>
              </a:rPr>
              <a:t> – </a:t>
            </a:r>
            <a:r>
              <a:rPr lang="en-US" sz="1600" dirty="0" smtClean="0">
                <a:latin typeface="Times New Roman" pitchFamily="18" charset="0"/>
                <a:cs typeface="Times New Roman" pitchFamily="18" charset="0"/>
              </a:rPr>
              <a:t>WinALT model</a:t>
            </a:r>
            <a:endParaRPr lang="ru-RU" sz="1600"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04BF3423-8A33-4B7C-BAD6-88868AF7816C}" type="slidenum">
              <a:rPr lang="ru-RU" smtClean="0"/>
              <a:pPr/>
              <a:t>12</a:t>
            </a:fld>
            <a:endParaRPr lang="ru-RU"/>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428612"/>
            <a:ext cx="8229600" cy="1143000"/>
          </a:xfrm>
        </p:spPr>
        <p:txBody>
          <a:bodyPr/>
          <a:lstStyle/>
          <a:p>
            <a:r>
              <a:rPr lang="ru-RU" sz="2400" b="1" dirty="0" smtClean="0">
                <a:solidFill>
                  <a:srgbClr val="FF0000"/>
                </a:solidFill>
                <a:latin typeface="Times New Roman" pitchFamily="18" charset="0"/>
              </a:rPr>
              <a:t> </a:t>
            </a:r>
            <a:r>
              <a:rPr lang="en-US" sz="2800" b="1" dirty="0" smtClean="0">
                <a:latin typeface="Times New Roman" pitchFamily="18" charset="0"/>
              </a:rPr>
              <a:t>Language of WinALT system</a:t>
            </a:r>
            <a:r>
              <a:rPr lang="ru-RU" sz="2800" b="1" dirty="0" smtClean="0">
                <a:latin typeface="Times New Roman" pitchFamily="18" charset="0"/>
              </a:rPr>
              <a:t/>
            </a:r>
            <a:br>
              <a:rPr lang="ru-RU" sz="2800" b="1" dirty="0" smtClean="0">
                <a:latin typeface="Times New Roman" pitchFamily="18" charset="0"/>
              </a:rPr>
            </a:br>
            <a:r>
              <a:rPr lang="ru-RU" sz="2400" b="1" dirty="0" smtClean="0">
                <a:latin typeface="Times New Roman" pitchFamily="18" charset="0"/>
              </a:rPr>
              <a:t>(</a:t>
            </a:r>
            <a:r>
              <a:rPr lang="en-US" sz="2400" dirty="0" smtClean="0">
                <a:latin typeface="Times New Roman" pitchFamily="18" charset="0"/>
              </a:rPr>
              <a:t>continued</a:t>
            </a:r>
            <a:r>
              <a:rPr lang="ru-RU" sz="2400" b="1" dirty="0" smtClean="0">
                <a:latin typeface="Times New Roman" pitchFamily="18" charset="0"/>
              </a:rPr>
              <a:t>)</a:t>
            </a:r>
          </a:p>
        </p:txBody>
      </p:sp>
      <p:sp>
        <p:nvSpPr>
          <p:cNvPr id="28675" name="Rectangle 3"/>
          <p:cNvSpPr>
            <a:spLocks noGrp="1" noChangeArrowheads="1"/>
          </p:cNvSpPr>
          <p:nvPr>
            <p:ph type="body" idx="1"/>
          </p:nvPr>
        </p:nvSpPr>
        <p:spPr>
          <a:xfrm>
            <a:off x="457200" y="1814514"/>
            <a:ext cx="8229600" cy="3971940"/>
          </a:xfrm>
        </p:spPr>
        <p:txBody>
          <a:bodyPr>
            <a:normAutofit/>
          </a:bodyPr>
          <a:lstStyle/>
          <a:p>
            <a:pPr marL="0" indent="12700" algn="just" eaLnBrk="1" hangingPunct="1">
              <a:buFont typeface="Wingdings" pitchFamily="2" charset="2"/>
              <a:buChar char="Ø"/>
            </a:pPr>
            <a:r>
              <a:rPr lang="en-US" sz="1800" b="1" i="1" dirty="0" smtClean="0">
                <a:solidFill>
                  <a:srgbClr val="FF0000"/>
                </a:solidFill>
                <a:latin typeface="Times New Roman" pitchFamily="18" charset="0"/>
              </a:rPr>
              <a:t> The second part </a:t>
            </a:r>
            <a:r>
              <a:rPr lang="en-US" sz="1800" dirty="0" smtClean="0">
                <a:latin typeface="Times New Roman" pitchFamily="18" charset="0"/>
              </a:rPr>
              <a:t>has a set of operators of sequential language: definition of procedures and functions (including recursive ones), operator blocks</a:t>
            </a:r>
            <a:r>
              <a:rPr lang="ru-RU" sz="1800" dirty="0" smtClean="0">
                <a:latin typeface="Times New Roman" pitchFamily="18" charset="0"/>
              </a:rPr>
              <a:t>, </a:t>
            </a:r>
            <a:r>
              <a:rPr lang="en-US" sz="1800" dirty="0" smtClean="0">
                <a:latin typeface="Times New Roman" pitchFamily="18" charset="0"/>
              </a:rPr>
              <a:t>conditional loops, loops with counters, conditional operators, operators of return from procedure, execution halt and pause, assignment operator. This part of language is based on</a:t>
            </a:r>
            <a:r>
              <a:rPr lang="ru-RU" sz="1800" dirty="0" smtClean="0">
                <a:latin typeface="Times New Roman" pitchFamily="18" charset="0"/>
              </a:rPr>
              <a:t> </a:t>
            </a:r>
            <a:r>
              <a:rPr lang="ru-RU" sz="1800" dirty="0" err="1" smtClean="0">
                <a:latin typeface="Times New Roman" pitchFamily="18" charset="0"/>
              </a:rPr>
              <a:t>Pascal</a:t>
            </a:r>
            <a:r>
              <a:rPr lang="ru-RU" sz="1800" dirty="0" smtClean="0">
                <a:latin typeface="Times New Roman" pitchFamily="18" charset="0"/>
              </a:rPr>
              <a:t>.</a:t>
            </a:r>
          </a:p>
          <a:p>
            <a:pPr algn="just" eaLnBrk="1" hangingPunct="1">
              <a:buFont typeface="Arial" pitchFamily="34" charset="0"/>
              <a:buNone/>
            </a:pPr>
            <a:endParaRPr lang="ru-RU" sz="800" dirty="0" smtClean="0">
              <a:latin typeface="Times New Roman" pitchFamily="18" charset="0"/>
            </a:endParaRPr>
          </a:p>
          <a:p>
            <a:pPr marL="0" indent="0" algn="just" eaLnBrk="1" hangingPunct="1">
              <a:buFont typeface="Wingdings" pitchFamily="2" charset="2"/>
              <a:buChar char="Ø"/>
            </a:pPr>
            <a:r>
              <a:rPr lang="en-US" sz="1800" b="1" i="1" dirty="0" smtClean="0">
                <a:solidFill>
                  <a:srgbClr val="FF0000"/>
                </a:solidFill>
                <a:latin typeface="Times New Roman" pitchFamily="18" charset="0"/>
              </a:rPr>
              <a:t> The third part </a:t>
            </a:r>
            <a:r>
              <a:rPr lang="en-US" sz="1800" dirty="0" smtClean="0">
                <a:latin typeface="Times New Roman" pitchFamily="18" charset="0"/>
              </a:rPr>
              <a:t>is responsible for language extensibility and contains operators </a:t>
            </a:r>
            <a:r>
              <a:rPr lang="ru-RU" sz="1800" b="1" i="1" dirty="0" err="1" smtClean="0">
                <a:latin typeface="Times New Roman" pitchFamily="18" charset="0"/>
              </a:rPr>
              <a:t>import</a:t>
            </a:r>
            <a:r>
              <a:rPr lang="ru-RU" sz="1800" dirty="0" smtClean="0">
                <a:latin typeface="Times New Roman" pitchFamily="18" charset="0"/>
              </a:rPr>
              <a:t> и </a:t>
            </a:r>
            <a:r>
              <a:rPr lang="ru-RU" sz="1800" b="1" i="1" dirty="0" err="1" smtClean="0">
                <a:latin typeface="Times New Roman" pitchFamily="18" charset="0"/>
              </a:rPr>
              <a:t>use</a:t>
            </a:r>
            <a:r>
              <a:rPr lang="en-US" sz="1800" dirty="0" smtClean="0">
                <a:latin typeface="Times New Roman" pitchFamily="18" charset="0"/>
              </a:rPr>
              <a:t>.</a:t>
            </a:r>
            <a:r>
              <a:rPr lang="ru-RU" sz="1800" dirty="0" smtClean="0">
                <a:latin typeface="Times New Roman" pitchFamily="18" charset="0"/>
              </a:rPr>
              <a:t> </a:t>
            </a:r>
            <a:r>
              <a:rPr lang="en-US" sz="1800" dirty="0" smtClean="0">
                <a:latin typeface="Times New Roman" pitchFamily="18" charset="0"/>
              </a:rPr>
              <a:t>They load external libraries written in such languages as C or C++ and make their functions callable from simulation program</a:t>
            </a:r>
            <a:r>
              <a:rPr lang="ru-RU" sz="1800" dirty="0" smtClean="0">
                <a:latin typeface="Times New Roman" pitchFamily="18" charset="0"/>
              </a:rPr>
              <a:t>. </a:t>
            </a:r>
          </a:p>
          <a:p>
            <a:pPr algn="just" eaLnBrk="1" hangingPunct="1"/>
            <a:endParaRPr lang="ru-RU" sz="1800" dirty="0" smtClean="0">
              <a:latin typeface="Times New Roman" pitchFamily="18" charset="0"/>
            </a:endParaRPr>
          </a:p>
          <a:p>
            <a:pPr marL="0" indent="0" algn="just" eaLnBrk="1" hangingPunct="1">
              <a:buFontTx/>
              <a:buNone/>
            </a:pPr>
            <a:r>
              <a:rPr lang="en-US" sz="1800" b="1" i="1" dirty="0" smtClean="0">
                <a:latin typeface="Times New Roman" pitchFamily="18" charset="0"/>
              </a:rPr>
              <a:t>     Model program</a:t>
            </a:r>
            <a:r>
              <a:rPr lang="ru-RU" sz="1800" dirty="0" smtClean="0">
                <a:latin typeface="Times New Roman" pitchFamily="18" charset="0"/>
              </a:rPr>
              <a:t> </a:t>
            </a:r>
            <a:r>
              <a:rPr lang="en-US" sz="1800" dirty="0" smtClean="0">
                <a:latin typeface="Times New Roman" pitchFamily="18" charset="0"/>
              </a:rPr>
              <a:t>consists of main program block confined in operator brackets</a:t>
            </a:r>
            <a:r>
              <a:rPr lang="ru-RU" sz="1800" dirty="0" smtClean="0">
                <a:latin typeface="Times New Roman" pitchFamily="18" charset="0"/>
              </a:rPr>
              <a:t> </a:t>
            </a:r>
            <a:r>
              <a:rPr lang="en-US" sz="1800" b="1" i="1" dirty="0" smtClean="0">
                <a:latin typeface="Times New Roman" pitchFamily="18" charset="0"/>
              </a:rPr>
              <a:t>begin</a:t>
            </a:r>
            <a:r>
              <a:rPr lang="ru-RU" sz="1800" b="1" i="1" dirty="0" smtClean="0">
                <a:latin typeface="Times New Roman" pitchFamily="18" charset="0"/>
              </a:rPr>
              <a:t> - </a:t>
            </a:r>
            <a:r>
              <a:rPr lang="en-US" sz="1800" b="1" i="1" dirty="0" smtClean="0">
                <a:latin typeface="Times New Roman" pitchFamily="18" charset="0"/>
              </a:rPr>
              <a:t>end</a:t>
            </a:r>
            <a:r>
              <a:rPr lang="ru-RU" sz="1800" b="1" i="1" dirty="0" smtClean="0">
                <a:latin typeface="Times New Roman" pitchFamily="18" charset="0"/>
              </a:rPr>
              <a:t>.</a:t>
            </a:r>
            <a:r>
              <a:rPr lang="ru-RU" sz="1800" dirty="0" smtClean="0">
                <a:latin typeface="Times New Roman" pitchFamily="18" charset="0"/>
              </a:rPr>
              <a:t> </a:t>
            </a:r>
            <a:r>
              <a:rPr lang="en-US" sz="1800" dirty="0" smtClean="0">
                <a:latin typeface="Times New Roman" pitchFamily="18" charset="0"/>
              </a:rPr>
              <a:t>This block is equal to synchroblock</a:t>
            </a:r>
            <a:r>
              <a:rPr lang="ru-RU" sz="1800" dirty="0" smtClean="0">
                <a:latin typeface="Times New Roman" pitchFamily="18" charset="0"/>
              </a:rPr>
              <a:t> </a:t>
            </a:r>
            <a:r>
              <a:rPr lang="ru-RU" sz="1800" b="1" i="1" dirty="0" err="1" smtClean="0">
                <a:latin typeface="Times New Roman" pitchFamily="18" charset="0"/>
              </a:rPr>
              <a:t>ch</a:t>
            </a:r>
            <a:r>
              <a:rPr lang="ru-RU" sz="1800" dirty="0" smtClean="0">
                <a:latin typeface="Times New Roman" pitchFamily="18" charset="0"/>
              </a:rPr>
              <a:t> - </a:t>
            </a:r>
            <a:r>
              <a:rPr lang="ru-RU" sz="1800" b="1" i="1" dirty="0" err="1" smtClean="0">
                <a:latin typeface="Times New Roman" pitchFamily="18" charset="0"/>
              </a:rPr>
              <a:t>end</a:t>
            </a:r>
            <a:r>
              <a:rPr lang="ru-RU" sz="1800" dirty="0" smtClean="0">
                <a:latin typeface="Times New Roman" pitchFamily="18" charset="0"/>
              </a:rPr>
              <a:t>. </a:t>
            </a:r>
            <a:r>
              <a:rPr lang="en-US" sz="1800" dirty="0" smtClean="0">
                <a:latin typeface="Times New Roman" pitchFamily="18" charset="0"/>
              </a:rPr>
              <a:t>The main program block can be preceded by import of libraries, declarations of constants, global variables and cellular arrays, implementations of procedures and functions</a:t>
            </a:r>
            <a:r>
              <a:rPr lang="ru-RU" sz="1800" dirty="0" smtClean="0">
                <a:latin typeface="Times New Roman" pitchFamily="18" charset="0"/>
              </a:rPr>
              <a:t>.</a:t>
            </a:r>
          </a:p>
        </p:txBody>
      </p:sp>
      <p:sp>
        <p:nvSpPr>
          <p:cNvPr id="4" name="Номер слайда 3"/>
          <p:cNvSpPr>
            <a:spLocks noGrp="1"/>
          </p:cNvSpPr>
          <p:nvPr>
            <p:ph type="sldNum" sz="quarter" idx="12"/>
          </p:nvPr>
        </p:nvSpPr>
        <p:spPr/>
        <p:txBody>
          <a:bodyPr/>
          <a:lstStyle/>
          <a:p>
            <a:fld id="{04BF3423-8A33-4B7C-BAD6-88868AF7816C}" type="slidenum">
              <a:rPr lang="ru-RU" smtClean="0"/>
              <a:pPr/>
              <a:t>13</a:t>
            </a:fld>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03200"/>
            <a:ext cx="8229600" cy="582594"/>
          </a:xfrm>
        </p:spPr>
        <p:txBody>
          <a:bodyPr>
            <a:normAutofit/>
          </a:bodyPr>
          <a:lstStyle/>
          <a:p>
            <a:r>
              <a:rPr lang="en-US" sz="2800" b="1" dirty="0" smtClean="0">
                <a:latin typeface="Times New Roman" pitchFamily="18" charset="0"/>
                <a:cs typeface="Times New Roman" pitchFamily="18" charset="0"/>
              </a:rPr>
              <a:t>WinALT libraries</a:t>
            </a:r>
            <a:endParaRPr lang="ru-RU" sz="2800" b="1" dirty="0">
              <a:latin typeface="Times New Roman" pitchFamily="18" charset="0"/>
              <a:cs typeface="Times New Roman" pitchFamily="18" charset="0"/>
            </a:endParaRPr>
          </a:p>
        </p:txBody>
      </p:sp>
      <p:sp>
        <p:nvSpPr>
          <p:cNvPr id="3" name="TextBox 2"/>
          <p:cNvSpPr txBox="1"/>
          <p:nvPr/>
        </p:nvSpPr>
        <p:spPr>
          <a:xfrm>
            <a:off x="214282" y="951540"/>
            <a:ext cx="8429684" cy="1477328"/>
          </a:xfrm>
          <a:prstGeom prst="rect">
            <a:avLst/>
          </a:prstGeom>
          <a:noFill/>
        </p:spPr>
        <p:txBody>
          <a:bodyPr wrap="square" rtlCol="0">
            <a:spAutoFit/>
          </a:bodyPr>
          <a:lstStyle/>
          <a:p>
            <a:pPr algn="just">
              <a:buFont typeface="Wingdings" pitchFamily="2" charset="2"/>
              <a:buChar char="Ø"/>
            </a:pPr>
            <a:r>
              <a:rPr lang="ru-RU" dirty="0" smtClean="0"/>
              <a:t>  </a:t>
            </a:r>
            <a:r>
              <a:rPr lang="en-US" b="1" dirty="0" smtClean="0">
                <a:latin typeface="Times New Roman" pitchFamily="18" charset="0"/>
                <a:cs typeface="Times New Roman" pitchFamily="18" charset="0"/>
              </a:rPr>
              <a:t>The library of data formats </a:t>
            </a:r>
            <a:r>
              <a:rPr lang="en-US" dirty="0" smtClean="0">
                <a:latin typeface="Times New Roman" pitchFamily="18" charset="0"/>
                <a:cs typeface="Times New Roman" pitchFamily="18" charset="0"/>
              </a:rPr>
              <a:t>removes the limitations when selecting a format for representation of cellular object. The library contains modules for the representation of cellular objects with integer cells</a:t>
            </a:r>
            <a:r>
              <a:rPr lang="ru-RU"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int</a:t>
            </a:r>
            <a:r>
              <a:rPr lang="ru-RU" i="1" dirty="0" smtClean="0">
                <a:latin typeface="Times New Roman" pitchFamily="18" charset="0"/>
                <a:cs typeface="Times New Roman" pitchFamily="18" charset="0"/>
              </a:rPr>
              <a:t>8, </a:t>
            </a:r>
            <a:r>
              <a:rPr lang="en-US" i="1" dirty="0" err="1" smtClean="0">
                <a:latin typeface="Times New Roman" pitchFamily="18" charset="0"/>
                <a:cs typeface="Times New Roman" pitchFamily="18" charset="0"/>
              </a:rPr>
              <a:t>int</a:t>
            </a:r>
            <a:r>
              <a:rPr lang="ru-RU" i="1" dirty="0" smtClean="0">
                <a:latin typeface="Times New Roman" pitchFamily="18" charset="0"/>
                <a:cs typeface="Times New Roman" pitchFamily="18" charset="0"/>
              </a:rPr>
              <a:t>16, </a:t>
            </a:r>
            <a:r>
              <a:rPr lang="en-US" i="1" dirty="0" err="1" smtClean="0">
                <a:latin typeface="Times New Roman" pitchFamily="18" charset="0"/>
                <a:cs typeface="Times New Roman" pitchFamily="18" charset="0"/>
              </a:rPr>
              <a:t>int</a:t>
            </a:r>
            <a:r>
              <a:rPr lang="ru-RU" i="1" dirty="0" smtClean="0">
                <a:latin typeface="Times New Roman" pitchFamily="18" charset="0"/>
                <a:cs typeface="Times New Roman" pitchFamily="18" charset="0"/>
              </a:rPr>
              <a:t>32, </a:t>
            </a:r>
            <a:r>
              <a:rPr lang="en-US" i="1" dirty="0" err="1" smtClean="0">
                <a:latin typeface="Times New Roman" pitchFamily="18" charset="0"/>
                <a:cs typeface="Times New Roman" pitchFamily="18" charset="0"/>
              </a:rPr>
              <a:t>uint</a:t>
            </a:r>
            <a:r>
              <a:rPr lang="ru-RU" i="1" dirty="0" smtClean="0">
                <a:latin typeface="Times New Roman" pitchFamily="18" charset="0"/>
                <a:cs typeface="Times New Roman" pitchFamily="18" charset="0"/>
              </a:rPr>
              <a:t>8, </a:t>
            </a:r>
            <a:r>
              <a:rPr lang="en-US" i="1" dirty="0" err="1" smtClean="0">
                <a:latin typeface="Times New Roman" pitchFamily="18" charset="0"/>
                <a:cs typeface="Times New Roman" pitchFamily="18" charset="0"/>
              </a:rPr>
              <a:t>uint</a:t>
            </a:r>
            <a:r>
              <a:rPr lang="ru-RU" i="1" dirty="0" smtClean="0">
                <a:latin typeface="Times New Roman" pitchFamily="18" charset="0"/>
                <a:cs typeface="Times New Roman" pitchFamily="18" charset="0"/>
              </a:rPr>
              <a:t>16, </a:t>
            </a:r>
            <a:r>
              <a:rPr lang="en-US" i="1" dirty="0" err="1" smtClean="0">
                <a:latin typeface="Times New Roman" pitchFamily="18" charset="0"/>
                <a:cs typeface="Times New Roman" pitchFamily="18" charset="0"/>
              </a:rPr>
              <a:t>uint</a:t>
            </a:r>
            <a:r>
              <a:rPr lang="ru-RU" i="1" dirty="0" smtClean="0">
                <a:latin typeface="Times New Roman" pitchFamily="18" charset="0"/>
                <a:cs typeface="Times New Roman" pitchFamily="18" charset="0"/>
              </a:rPr>
              <a:t>32</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bit cells</a:t>
            </a:r>
            <a:r>
              <a:rPr lang="ru-RU"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bit</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floating point cells</a:t>
            </a:r>
            <a:r>
              <a:rPr lang="ru-RU"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float</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etc</a:t>
            </a:r>
            <a:r>
              <a:rPr lang="ru-RU" dirty="0" smtClean="0">
                <a:latin typeface="Times New Roman" pitchFamily="18" charset="0"/>
                <a:cs typeface="Times New Roman" pitchFamily="18" charset="0"/>
              </a:rPr>
              <a:t>. </a:t>
            </a:r>
          </a:p>
          <a:p>
            <a:pPr algn="just">
              <a:buFont typeface="Wingdings" pitchFamily="2" charset="2"/>
              <a:buChar char="Ø"/>
            </a:pPr>
            <a:endParaRPr lang="ru-RU" dirty="0">
              <a:latin typeface="Times New Roman" pitchFamily="18" charset="0"/>
              <a:cs typeface="Times New Roman" pitchFamily="18" charset="0"/>
            </a:endParaRPr>
          </a:p>
        </p:txBody>
      </p:sp>
      <p:sp>
        <p:nvSpPr>
          <p:cNvPr id="4" name="TextBox 3"/>
          <p:cNvSpPr txBox="1"/>
          <p:nvPr/>
        </p:nvSpPr>
        <p:spPr>
          <a:xfrm>
            <a:off x="214282" y="2531930"/>
            <a:ext cx="8572560" cy="1754326"/>
          </a:xfrm>
          <a:prstGeom prst="rect">
            <a:avLst/>
          </a:prstGeom>
          <a:noFill/>
        </p:spPr>
        <p:txBody>
          <a:bodyPr wrap="square" rtlCol="0">
            <a:spAutoFit/>
          </a:bodyPr>
          <a:lstStyle/>
          <a:p>
            <a:pPr algn="just">
              <a:buFont typeface="Wingdings" pitchFamily="2" charset="2"/>
              <a:buChar char="Ø"/>
            </a:pPr>
            <a:r>
              <a:rPr lang="ru-RU" b="1" dirty="0" smtClean="0"/>
              <a:t> </a:t>
            </a:r>
            <a:r>
              <a:rPr lang="en-US" b="1" dirty="0" smtClean="0">
                <a:latin typeface="Times New Roman" pitchFamily="18" charset="0"/>
                <a:cs typeface="Times New Roman" pitchFamily="18" charset="0"/>
              </a:rPr>
              <a:t>The library of language functions </a:t>
            </a:r>
            <a:r>
              <a:rPr lang="en-US" dirty="0" smtClean="0">
                <a:latin typeface="Times New Roman" pitchFamily="18" charset="0"/>
                <a:cs typeface="Times New Roman" pitchFamily="18" charset="0"/>
              </a:rPr>
              <a:t>lets models to use functions for object management (creation, deletion, modification, size adjustment), user's interface elements (construction of dialog windows and data input on their basis), mathematical functions </a:t>
            </a:r>
            <a:r>
              <a:rPr lang="ru-RU"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sin</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cos</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atan</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cosh</a:t>
            </a:r>
            <a:r>
              <a:rPr lang="ru-RU"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log</a:t>
            </a:r>
            <a:r>
              <a:rPr lang="ru-RU"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j</a:t>
            </a:r>
            <a:r>
              <a:rPr lang="ru-RU" i="1" dirty="0" smtClean="0">
                <a:latin typeface="Times New Roman" pitchFamily="18" charset="0"/>
                <a:cs typeface="Times New Roman" pitchFamily="18" charset="0"/>
              </a:rPr>
              <a:t>0,</a:t>
            </a:r>
            <a:r>
              <a:rPr lang="ru-RU"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console I/O functions </a:t>
            </a:r>
            <a:r>
              <a:rPr lang="ru-RU"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WriteLn</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ReadLn</a:t>
            </a:r>
            <a:r>
              <a:rPr lang="ru-RU"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file I/O </a:t>
            </a:r>
            <a:r>
              <a:rPr lang="ru-RU" i="1" dirty="0" smtClean="0">
                <a:latin typeface="Times New Roman" pitchFamily="18" charset="0"/>
                <a:cs typeface="Times New Roman" pitchFamily="18" charset="0"/>
              </a:rPr>
              <a:t>(</a:t>
            </a:r>
            <a:r>
              <a:rPr lang="en-US" i="1" dirty="0" err="1" smtClean="0">
                <a:latin typeface="Times New Roman" pitchFamily="18" charset="0"/>
                <a:cs typeface="Times New Roman" pitchFamily="18" charset="0"/>
              </a:rPr>
              <a:t>fopen</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fgets</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fread</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feof</a:t>
            </a:r>
            <a:r>
              <a:rPr lang="ru-RU" i="1"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and other functions </a:t>
            </a:r>
            <a:r>
              <a:rPr lang="ru-RU"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max</a:t>
            </a:r>
            <a:r>
              <a:rPr lang="ru-RU"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min</a:t>
            </a:r>
            <a:r>
              <a:rPr lang="ru-RU"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null</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typeof</a:t>
            </a:r>
            <a:r>
              <a:rPr lang="ru-RU"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StringLength</a:t>
            </a:r>
            <a:r>
              <a:rPr lang="ru-RU"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Time</a:t>
            </a:r>
            <a:r>
              <a:rPr lang="ru-RU" i="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 library can be imported into a model program by </a:t>
            </a:r>
            <a:r>
              <a:rPr lang="en-US" i="1" dirty="0" smtClean="0">
                <a:latin typeface="Times New Roman" pitchFamily="18" charset="0"/>
                <a:cs typeface="Times New Roman" pitchFamily="18" charset="0"/>
              </a:rPr>
              <a:t>import</a:t>
            </a:r>
            <a:r>
              <a:rPr lang="en-US" dirty="0" smtClean="0">
                <a:latin typeface="Times New Roman" pitchFamily="18" charset="0"/>
                <a:cs typeface="Times New Roman" pitchFamily="18" charset="0"/>
              </a:rPr>
              <a:t> or </a:t>
            </a:r>
            <a:r>
              <a:rPr lang="en-US" i="1" dirty="0" smtClean="0">
                <a:latin typeface="Times New Roman" pitchFamily="18" charset="0"/>
                <a:cs typeface="Times New Roman" pitchFamily="18" charset="0"/>
              </a:rPr>
              <a:t>use</a:t>
            </a:r>
            <a:r>
              <a:rPr lang="en-US" dirty="0" smtClean="0">
                <a:latin typeface="Times New Roman" pitchFamily="18" charset="0"/>
                <a:cs typeface="Times New Roman" pitchFamily="18" charset="0"/>
              </a:rPr>
              <a:t> directives.</a:t>
            </a:r>
            <a:endParaRPr lang="ru-RU" dirty="0">
              <a:latin typeface="Times New Roman" pitchFamily="18" charset="0"/>
              <a:cs typeface="Times New Roman" pitchFamily="18" charset="0"/>
            </a:endParaRPr>
          </a:p>
        </p:txBody>
      </p:sp>
      <p:sp>
        <p:nvSpPr>
          <p:cNvPr id="5" name="TextBox 4"/>
          <p:cNvSpPr txBox="1"/>
          <p:nvPr/>
        </p:nvSpPr>
        <p:spPr>
          <a:xfrm>
            <a:off x="179512" y="4714884"/>
            <a:ext cx="8501122" cy="1754326"/>
          </a:xfrm>
          <a:prstGeom prst="rect">
            <a:avLst/>
          </a:prstGeom>
          <a:noFill/>
        </p:spPr>
        <p:txBody>
          <a:bodyPr wrap="square" rtlCol="0">
            <a:spAutoFit/>
          </a:bodyPr>
          <a:lstStyle/>
          <a:p>
            <a:pPr algn="just">
              <a:buFont typeface="Wingdings" pitchFamily="2" charset="2"/>
              <a:buChar char="Ø"/>
            </a:pPr>
            <a:r>
              <a:rPr lang="ru-RU" b="1" dirty="0" smtClean="0"/>
              <a:t> </a:t>
            </a:r>
            <a:r>
              <a:rPr lang="en-US" b="1" dirty="0" smtClean="0">
                <a:latin typeface="Times New Roman" pitchFamily="18" charset="0"/>
                <a:cs typeface="Times New Roman" pitchFamily="18" charset="0"/>
              </a:rPr>
              <a:t>The library of model subroutines </a:t>
            </a:r>
            <a:r>
              <a:rPr lang="en-US" dirty="0" smtClean="0">
                <a:latin typeface="Times New Roman" pitchFamily="18" charset="0"/>
                <a:cs typeface="Times New Roman" pitchFamily="18" charset="0"/>
              </a:rPr>
              <a:t>provide the inclusion of service functions into model programs by include preprocessor command. The libraries are written in model language. </a:t>
            </a:r>
            <a:r>
              <a:rPr lang="en-US" i="1" dirty="0" smtClean="0">
                <a:latin typeface="Times New Roman" pitchFamily="18" charset="0"/>
                <a:cs typeface="Times New Roman" pitchFamily="18" charset="0"/>
              </a:rPr>
              <a:t>plot.inc</a:t>
            </a:r>
            <a:r>
              <a:rPr lang="en-US" dirty="0" smtClean="0">
                <a:latin typeface="Times New Roman" pitchFamily="18" charset="0"/>
                <a:cs typeface="Times New Roman" pitchFamily="18" charset="0"/>
              </a:rPr>
              <a:t> library provides subroutines for graph drawing, dcmc_io.inc implements support of user I/O on the basis of dialog windows, which are used for example for the selection of initial configuration in a model, input of object name, input of number of iterations and so on. </a:t>
            </a:r>
          </a:p>
        </p:txBody>
      </p:sp>
      <p:sp>
        <p:nvSpPr>
          <p:cNvPr id="6" name="Номер слайда 5"/>
          <p:cNvSpPr>
            <a:spLocks noGrp="1"/>
          </p:cNvSpPr>
          <p:nvPr>
            <p:ph type="sldNum" sz="quarter" idx="12"/>
          </p:nvPr>
        </p:nvSpPr>
        <p:spPr/>
        <p:txBody>
          <a:bodyPr/>
          <a:lstStyle/>
          <a:p>
            <a:fld id="{04BF3423-8A33-4B7C-BAD6-88868AF7816C}" type="slidenum">
              <a:rPr lang="ru-RU" smtClean="0"/>
              <a:pPr/>
              <a:t>14</a:t>
            </a:fld>
            <a:endParaRPr lang="ru-RU"/>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71456"/>
          </a:xfrm>
        </p:spPr>
        <p:txBody>
          <a:bodyPr>
            <a:normAutofit/>
          </a:bodyPr>
          <a:lstStyle/>
          <a:p>
            <a:r>
              <a:rPr lang="en-US" sz="2800" b="1" dirty="0" smtClean="0">
                <a:latin typeface="Times New Roman" pitchFamily="18" charset="0"/>
                <a:cs typeface="Times New Roman" pitchFamily="18" charset="0"/>
              </a:rPr>
              <a:t>WinALT</a:t>
            </a:r>
            <a:r>
              <a:rPr lang="ru-RU" sz="2800" b="1" dirty="0" smtClean="0">
                <a:latin typeface="Times New Roman" pitchFamily="18" charset="0"/>
                <a:cs typeface="Times New Roman" pitchFamily="18" charset="0"/>
              </a:rPr>
              <a:t> </a:t>
            </a:r>
            <a:r>
              <a:rPr lang="en-US" sz="2800" b="1" dirty="0" smtClean="0">
                <a:latin typeface="Times New Roman" pitchFamily="18" charset="0"/>
                <a:cs typeface="Times New Roman" pitchFamily="18" charset="0"/>
              </a:rPr>
              <a:t>libraries </a:t>
            </a:r>
            <a:r>
              <a:rPr lang="ru-RU" sz="2400" b="1"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continued</a:t>
            </a:r>
            <a:r>
              <a:rPr lang="ru-RU" sz="2400" b="1" dirty="0" smtClean="0">
                <a:latin typeface="Times New Roman" pitchFamily="18" charset="0"/>
                <a:cs typeface="Times New Roman" pitchFamily="18" charset="0"/>
              </a:rPr>
              <a:t>)</a:t>
            </a:r>
            <a:endParaRPr lang="ru-RU" sz="2400" dirty="0"/>
          </a:p>
        </p:txBody>
      </p:sp>
      <p:sp>
        <p:nvSpPr>
          <p:cNvPr id="4" name="TextBox 3"/>
          <p:cNvSpPr txBox="1"/>
          <p:nvPr/>
        </p:nvSpPr>
        <p:spPr>
          <a:xfrm>
            <a:off x="214282" y="977800"/>
            <a:ext cx="8643998" cy="2308324"/>
          </a:xfrm>
          <a:prstGeom prst="rect">
            <a:avLst/>
          </a:prstGeom>
          <a:noFill/>
        </p:spPr>
        <p:txBody>
          <a:bodyPr wrap="square" rtlCol="0">
            <a:spAutoFit/>
          </a:bodyPr>
          <a:lstStyle/>
          <a:p>
            <a:pPr algn="just">
              <a:buFont typeface="Wingdings" pitchFamily="2" charset="2"/>
              <a:buChar char="Ø"/>
            </a:pP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Library of Visualization Modes</a:t>
            </a:r>
            <a:r>
              <a:rPr lang="en-US" dirty="0" smtClean="0">
                <a:latin typeface="Times New Roman" pitchFamily="18" charset="0"/>
                <a:cs typeface="Times New Roman" pitchFamily="18" charset="0"/>
              </a:rPr>
              <a:t> provides means to visualize data in such a way that is convenient for a user or widely accepted in her problem domain. For example, </a:t>
            </a:r>
            <a:r>
              <a:rPr lang="en-US" i="1" dirty="0" smtClean="0">
                <a:latin typeface="Times New Roman" pitchFamily="18" charset="0"/>
                <a:cs typeface="Times New Roman" pitchFamily="18" charset="0"/>
              </a:rPr>
              <a:t>num.1.dll</a:t>
            </a:r>
            <a:r>
              <a:rPr lang="en-US" dirty="0" smtClean="0">
                <a:latin typeface="Times New Roman" pitchFamily="18" charset="0"/>
                <a:cs typeface="Times New Roman" pitchFamily="18" charset="0"/>
              </a:rPr>
              <a:t> implements the numeric view for cells in an object, </a:t>
            </a:r>
            <a:r>
              <a:rPr lang="en-US" i="1" dirty="0" smtClean="0">
                <a:latin typeface="Times New Roman" pitchFamily="18" charset="0"/>
                <a:cs typeface="Times New Roman" pitchFamily="18" charset="0"/>
              </a:rPr>
              <a:t>arrow.1.dll</a:t>
            </a:r>
            <a:r>
              <a:rPr lang="en-US" dirty="0" smtClean="0">
                <a:latin typeface="Times New Roman" pitchFamily="18" charset="0"/>
                <a:cs typeface="Times New Roman" pitchFamily="18" charset="0"/>
              </a:rPr>
              <a:t> provides a visualization mode with cell values shown as arrows, </a:t>
            </a:r>
            <a:r>
              <a:rPr lang="en-US" i="1" dirty="0" smtClean="0">
                <a:latin typeface="Times New Roman" pitchFamily="18" charset="0"/>
                <a:cs typeface="Times New Roman" pitchFamily="18" charset="0"/>
              </a:rPr>
              <a:t>cont.1.dll</a:t>
            </a:r>
            <a:r>
              <a:rPr lang="en-US" dirty="0" smtClean="0">
                <a:latin typeface="Times New Roman" pitchFamily="18" charset="0"/>
                <a:cs typeface="Times New Roman" pitchFamily="18" charset="0"/>
              </a:rPr>
              <a:t> draws contours for groups of cells; </a:t>
            </a:r>
            <a:r>
              <a:rPr lang="en-US" i="1" dirty="0" smtClean="0">
                <a:latin typeface="Times New Roman" pitchFamily="18" charset="0"/>
                <a:cs typeface="Times New Roman" pitchFamily="18" charset="0"/>
              </a:rPr>
              <a:t>rect.1.dll</a:t>
            </a:r>
            <a:r>
              <a:rPr lang="en-US" dirty="0" smtClean="0">
                <a:latin typeface="Times New Roman" pitchFamily="18" charset="0"/>
                <a:cs typeface="Times New Roman" pitchFamily="18" charset="0"/>
              </a:rPr>
              <a:t> paints cells on rectangular grid, while </a:t>
            </a:r>
            <a:r>
              <a:rPr lang="en-US" i="1" dirty="0" smtClean="0">
                <a:latin typeface="Times New Roman" pitchFamily="18" charset="0"/>
                <a:cs typeface="Times New Roman" pitchFamily="18" charset="0"/>
              </a:rPr>
              <a:t>hex.1.dll</a:t>
            </a:r>
            <a:r>
              <a:rPr lang="en-US" dirty="0" smtClean="0">
                <a:latin typeface="Times New Roman" pitchFamily="18" charset="0"/>
                <a:cs typeface="Times New Roman" pitchFamily="18" charset="0"/>
              </a:rPr>
              <a:t> paints them on hexagonal grid. A new library in order to be available in the system must be placed to </a:t>
            </a:r>
            <a:r>
              <a:rPr lang="en-US" i="1" dirty="0" smtClean="0">
                <a:latin typeface="Times New Roman" pitchFamily="18" charset="0"/>
                <a:cs typeface="Times New Roman" pitchFamily="18" charset="0"/>
              </a:rPr>
              <a:t>bin</a:t>
            </a:r>
            <a:r>
              <a:rPr lang="en-US" dirty="0" smtClean="0">
                <a:latin typeface="Times New Roman" pitchFamily="18" charset="0"/>
                <a:cs typeface="Times New Roman" pitchFamily="18" charset="0"/>
              </a:rPr>
              <a:t> directory and registered in a system configuration file.</a:t>
            </a:r>
          </a:p>
          <a:p>
            <a:pPr algn="just">
              <a:buFont typeface="Wingdings" pitchFamily="2" charset="2"/>
              <a:buChar char="Ø"/>
            </a:pPr>
            <a:endParaRPr lang="ru-RU" dirty="0">
              <a:latin typeface="Times New Roman" pitchFamily="18" charset="0"/>
              <a:cs typeface="Times New Roman" pitchFamily="18" charset="0"/>
            </a:endParaRPr>
          </a:p>
        </p:txBody>
      </p:sp>
      <p:sp>
        <p:nvSpPr>
          <p:cNvPr id="5" name="TextBox 4"/>
          <p:cNvSpPr txBox="1"/>
          <p:nvPr/>
        </p:nvSpPr>
        <p:spPr>
          <a:xfrm>
            <a:off x="214282" y="3246310"/>
            <a:ext cx="8643998" cy="1754326"/>
          </a:xfrm>
          <a:prstGeom prst="rect">
            <a:avLst/>
          </a:prstGeom>
          <a:noFill/>
        </p:spPr>
        <p:txBody>
          <a:bodyPr wrap="square" rtlCol="0">
            <a:spAutoFit/>
          </a:bodyPr>
          <a:lstStyle/>
          <a:p>
            <a:pPr algn="just">
              <a:buFont typeface="Wingdings" pitchFamily="2" charset="2"/>
              <a:buChar char="Ø"/>
            </a:pP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library of simulation modes </a:t>
            </a:r>
            <a:r>
              <a:rPr lang="en-US" dirty="0" smtClean="0">
                <a:latin typeface="Times New Roman" pitchFamily="18" charset="0"/>
                <a:cs typeface="Times New Roman" pitchFamily="18" charset="0"/>
              </a:rPr>
              <a:t>provides a choice of modes for simulation</a:t>
            </a:r>
            <a:r>
              <a:rPr lang="ru-RU" dirty="0" smtClean="0">
                <a:latin typeface="Times New Roman" pitchFamily="18" charset="0"/>
                <a:cs typeface="Times New Roman" pitchFamily="18" charset="0"/>
              </a:rPr>
              <a:t>: 1) </a:t>
            </a:r>
            <a:r>
              <a:rPr lang="en-US" dirty="0" smtClean="0">
                <a:latin typeface="Times New Roman" pitchFamily="18" charset="0"/>
                <a:cs typeface="Times New Roman" pitchFamily="18" charset="0"/>
              </a:rPr>
              <a:t>synchronous</a:t>
            </a:r>
            <a:r>
              <a:rPr lang="ru-RU" dirty="0" smtClean="0">
                <a:latin typeface="Times New Roman" pitchFamily="18" charset="0"/>
                <a:cs typeface="Times New Roman" pitchFamily="18" charset="0"/>
              </a:rPr>
              <a:t>, 2) </a:t>
            </a:r>
            <a:r>
              <a:rPr lang="en-US" dirty="0" smtClean="0">
                <a:latin typeface="Times New Roman" pitchFamily="18" charset="0"/>
                <a:cs typeface="Times New Roman" pitchFamily="18" charset="0"/>
              </a:rPr>
              <a:t>asynchronous</a:t>
            </a:r>
            <a:r>
              <a:rPr lang="ru-RU" dirty="0" smtClean="0">
                <a:latin typeface="Times New Roman" pitchFamily="18" charset="0"/>
                <a:cs typeface="Times New Roman" pitchFamily="18" charset="0"/>
              </a:rPr>
              <a:t>, 3) </a:t>
            </a:r>
            <a:r>
              <a:rPr lang="en-US" dirty="0" smtClean="0">
                <a:latin typeface="Times New Roman" pitchFamily="18" charset="0"/>
                <a:cs typeface="Times New Roman" pitchFamily="18" charset="0"/>
              </a:rPr>
              <a:t>block-asynchronous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a:t>
            </a:r>
            <a:r>
              <a:rPr lang="ru-RU" dirty="0" smtClean="0">
                <a:latin typeface="Times New Roman" pitchFamily="18" charset="0"/>
                <a:cs typeface="Times New Roman" pitchFamily="18" charset="0"/>
              </a:rPr>
              <a:t> 1 </a:t>
            </a:r>
            <a:r>
              <a:rPr lang="en-US" dirty="0" smtClean="0">
                <a:latin typeface="Times New Roman" pitchFamily="18" charset="0"/>
                <a:cs typeface="Times New Roman" pitchFamily="18" charset="0"/>
              </a:rPr>
              <a:t>all applicable operators are executed at each iteration of cellular array processing</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It is this mode that was selected in description of the first part of the language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a:t>
            </a:r>
            <a:r>
              <a:rPr lang="ru-RU" dirty="0" smtClean="0">
                <a:latin typeface="Times New Roman" pitchFamily="18" charset="0"/>
                <a:cs typeface="Times New Roman" pitchFamily="18" charset="0"/>
              </a:rPr>
              <a:t> 2 </a:t>
            </a:r>
            <a:r>
              <a:rPr lang="en-US" dirty="0" smtClean="0">
                <a:latin typeface="Times New Roman" pitchFamily="18" charset="0"/>
                <a:cs typeface="Times New Roman" pitchFamily="18" charset="0"/>
              </a:rPr>
              <a:t>only one applicable operator is randomly selected and executed at each iteration of cellular array processing</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a:t>
            </a:r>
            <a:r>
              <a:rPr lang="ru-RU" dirty="0" smtClean="0">
                <a:latin typeface="Times New Roman" pitchFamily="18" charset="0"/>
                <a:cs typeface="Times New Roman" pitchFamily="18" charset="0"/>
              </a:rPr>
              <a:t> 3 </a:t>
            </a:r>
            <a:r>
              <a:rPr lang="en-US" dirty="0" smtClean="0">
                <a:latin typeface="Times New Roman" pitchFamily="18" charset="0"/>
                <a:cs typeface="Times New Roman" pitchFamily="18" charset="0"/>
              </a:rPr>
              <a:t>a certain subset of applicable operators are executed at each iteration.</a:t>
            </a:r>
            <a:endParaRPr lang="ru-RU" dirty="0">
              <a:latin typeface="Times New Roman" pitchFamily="18" charset="0"/>
              <a:cs typeface="Times New Roman" pitchFamily="18" charset="0"/>
            </a:endParaRPr>
          </a:p>
        </p:txBody>
      </p:sp>
      <p:sp>
        <p:nvSpPr>
          <p:cNvPr id="6" name="TextBox 5"/>
          <p:cNvSpPr txBox="1"/>
          <p:nvPr/>
        </p:nvSpPr>
        <p:spPr>
          <a:xfrm>
            <a:off x="179512" y="5300505"/>
            <a:ext cx="8643998" cy="1200329"/>
          </a:xfrm>
          <a:prstGeom prst="rect">
            <a:avLst/>
          </a:prstGeom>
          <a:noFill/>
        </p:spPr>
        <p:txBody>
          <a:bodyPr wrap="square" rtlCol="0">
            <a:spAutoFit/>
          </a:bodyPr>
          <a:lstStyle/>
          <a:p>
            <a:pPr algn="just">
              <a:buFont typeface="Wingdings" pitchFamily="2" charset="2"/>
              <a:buChar char="Ø"/>
            </a:pPr>
            <a:r>
              <a:rPr lang="ru-RU" b="1" dirty="0" smtClean="0">
                <a:latin typeface="Times New Roman" pitchFamily="18" charset="0"/>
                <a:cs typeface="Times New Roman" pitchFamily="18" charset="0"/>
              </a:rPr>
              <a:t> </a:t>
            </a:r>
            <a:r>
              <a:rPr lang="en-US" b="1" dirty="0" smtClean="0">
                <a:latin typeface="Times New Roman" pitchFamily="18" charset="0"/>
                <a:cs typeface="Times New Roman" pitchFamily="18" charset="0"/>
              </a:rPr>
              <a:t>The library of simulation models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transferred to a user with system’s distributive. It can serve as a basis for her/his own library. It can be enriched by models from WinALT site or from other sources, e.g. by own models</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Each element of library is a model kept in a separate directory</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04BF3423-8A33-4B7C-BAD6-88868AF7816C}"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80"/>
            <a:ext cx="8229600" cy="642918"/>
          </a:xfrm>
        </p:spPr>
        <p:txBody>
          <a:bodyPr>
            <a:normAutofit/>
          </a:bodyPr>
          <a:lstStyle/>
          <a:p>
            <a:r>
              <a:rPr lang="en-US" sz="2800" b="1" dirty="0" smtClean="0">
                <a:latin typeface="Times New Roman" pitchFamily="18" charset="0"/>
                <a:cs typeface="Times New Roman" pitchFamily="18" charset="0"/>
              </a:rPr>
              <a:t>Constructing libraries for WinALT</a:t>
            </a:r>
            <a:endParaRPr lang="ru-RU" sz="2800" b="1" dirty="0">
              <a:latin typeface="Times New Roman" pitchFamily="18" charset="0"/>
              <a:cs typeface="Times New Roman" pitchFamily="18" charset="0"/>
            </a:endParaRPr>
          </a:p>
        </p:txBody>
      </p:sp>
      <p:sp>
        <p:nvSpPr>
          <p:cNvPr id="3" name="TextBox 2"/>
          <p:cNvSpPr txBox="1"/>
          <p:nvPr/>
        </p:nvSpPr>
        <p:spPr>
          <a:xfrm>
            <a:off x="214282" y="1969179"/>
            <a:ext cx="8643998"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Each library can be enriched by new modules. The libraries are composed by external modules. A typical case is when such a module is a </a:t>
            </a:r>
            <a:r>
              <a:rPr lang="en-US" i="1" dirty="0" err="1" smtClean="0">
                <a:latin typeface="Times New Roman" pitchFamily="18" charset="0"/>
                <a:cs typeface="Times New Roman" pitchFamily="18" charset="0"/>
              </a:rPr>
              <a:t>dll</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written in</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C</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Its inclusion into library is automated by the tools of DCMS library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essence of inclusion is making of functions of a module callable from any model program in WinALT</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As these tools for inclusion currently lack a proper documentation, this kind of operations can only be done with assistance from the developers</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04BF3423-8A33-4B7C-BAD6-88868AF7816C}"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rmAutofit/>
          </a:bodyPr>
          <a:lstStyle/>
          <a:p>
            <a:r>
              <a:rPr lang="ru-RU" sz="2800" b="1" i="1" dirty="0" smtClean="0">
                <a:latin typeface="Times New Roman" pitchFamily="18" charset="0"/>
                <a:sym typeface="Symbol" pitchFamily="18" charset="2"/>
              </a:rPr>
              <a:t></a:t>
            </a:r>
            <a:r>
              <a:rPr lang="en-US" sz="2800" b="1" i="1" dirty="0" smtClean="0">
                <a:latin typeface="Times New Roman" pitchFamily="18" charset="0"/>
                <a:sym typeface="Symbol" pitchFamily="18" charset="2"/>
              </a:rPr>
              <a:t>  </a:t>
            </a:r>
            <a:r>
              <a:rPr lang="en-US" sz="2800" b="1" dirty="0" smtClean="0">
                <a:latin typeface="Times New Roman" pitchFamily="18" charset="0"/>
                <a:sym typeface="Symbol" pitchFamily="18" charset="2"/>
              </a:rPr>
              <a:t>simulation model</a:t>
            </a:r>
            <a:endParaRPr lang="ru-RU" sz="2800" b="1" dirty="0">
              <a:latin typeface="Times New Roman" pitchFamily="18" charset="0"/>
              <a:cs typeface="Times New Roman" pitchFamily="18" charset="0"/>
            </a:endParaRPr>
          </a:p>
        </p:txBody>
      </p:sp>
      <p:sp>
        <p:nvSpPr>
          <p:cNvPr id="4" name="TextBox 3"/>
          <p:cNvSpPr txBox="1"/>
          <p:nvPr/>
        </p:nvSpPr>
        <p:spPr>
          <a:xfrm>
            <a:off x="214282" y="6305156"/>
            <a:ext cx="8643998"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rPr>
              <a:t>The initial state of model is shown at the screenshot</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5" name="Рисунок 4" descr="model.adder.screenshot.3.bmp"/>
          <p:cNvPicPr>
            <a:picLocks noChangeAspect="1"/>
          </p:cNvPicPr>
          <p:nvPr/>
        </p:nvPicPr>
        <p:blipFill>
          <a:blip r:embed="rId2" cstate="print"/>
          <a:stretch>
            <a:fillRect/>
          </a:stretch>
        </p:blipFill>
        <p:spPr>
          <a:xfrm>
            <a:off x="285720" y="1071546"/>
            <a:ext cx="8535604" cy="5076766"/>
          </a:xfrm>
          <a:prstGeom prst="rect">
            <a:avLst/>
          </a:prstGeom>
        </p:spPr>
      </p:pic>
      <p:sp>
        <p:nvSpPr>
          <p:cNvPr id="6" name="Номер слайда 5"/>
          <p:cNvSpPr>
            <a:spLocks noGrp="1"/>
          </p:cNvSpPr>
          <p:nvPr>
            <p:ph type="sldNum" sz="quarter" idx="12"/>
          </p:nvPr>
        </p:nvSpPr>
        <p:spPr/>
        <p:txBody>
          <a:bodyPr/>
          <a:lstStyle/>
          <a:p>
            <a:fld id="{04BF3423-8A33-4B7C-BAD6-88868AF7816C}" type="slidenum">
              <a:rPr lang="ru-RU" smtClean="0"/>
              <a:pPr/>
              <a:t>17</a:t>
            </a:fld>
            <a:endParaRPr lang="ru-RU"/>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76"/>
            <a:ext cx="8229600" cy="571480"/>
          </a:xfrm>
        </p:spPr>
        <p:txBody>
          <a:bodyPr>
            <a:normAutofit/>
          </a:bodyPr>
          <a:lstStyle/>
          <a:p>
            <a:r>
              <a:rPr lang="en-US" sz="2800" b="1" dirty="0" smtClean="0">
                <a:latin typeface="Times New Roman" pitchFamily="18" charset="0"/>
                <a:cs typeface="Times New Roman" pitchFamily="18" charset="0"/>
              </a:rPr>
              <a:t>Comment for </a:t>
            </a:r>
            <a:r>
              <a:rPr lang="ru-RU" sz="2800" b="1" i="1" dirty="0" smtClean="0">
                <a:latin typeface="Times New Roman" pitchFamily="18" charset="0"/>
                <a:sym typeface="Symbol" pitchFamily="18" charset="2"/>
              </a:rPr>
              <a:t></a:t>
            </a:r>
            <a:r>
              <a:rPr lang="en-US" sz="2800" b="1" dirty="0" smtClean="0">
                <a:latin typeface="Times New Roman" pitchFamily="18" charset="0"/>
                <a:sym typeface="Symbol" pitchFamily="18" charset="2"/>
              </a:rPr>
              <a:t>  PSA simulation model</a:t>
            </a:r>
            <a:endParaRPr lang="ru-RU" sz="2800" dirty="0">
              <a:latin typeface="Times New Roman" pitchFamily="18" charset="0"/>
              <a:cs typeface="Times New Roman" pitchFamily="18" charset="0"/>
            </a:endParaRPr>
          </a:p>
        </p:txBody>
      </p:sp>
      <p:sp>
        <p:nvSpPr>
          <p:cNvPr id="3" name="TextBox 2"/>
          <p:cNvSpPr txBox="1"/>
          <p:nvPr/>
        </p:nvSpPr>
        <p:spPr>
          <a:xfrm>
            <a:off x="357158" y="2047957"/>
            <a:ext cx="8429684" cy="4524315"/>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program presented at slide 17 demonstrates only a small fraction of the statements of language. It uses only symbolic substitutions with templates in the right and left sides composed of colored cells and a single cellular array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Besides symbolic substitutions there are also functional ones. Operator do has a name of function in such a case. The function can read and change variables that are defined as cell names in the template of the left side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see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slide</a:t>
            </a:r>
            <a:r>
              <a:rPr lang="ru-RU" dirty="0" smtClean="0">
                <a:latin typeface="Times New Roman" pitchFamily="18" charset="0"/>
                <a:cs typeface="Times New Roman" pitchFamily="18" charset="0"/>
              </a:rPr>
              <a:t> 22). </a:t>
            </a:r>
            <a:r>
              <a:rPr lang="en-US" dirty="0" smtClean="0">
                <a:latin typeface="Times New Roman" pitchFamily="18" charset="0"/>
                <a:cs typeface="Times New Roman" pitchFamily="18" charset="0"/>
              </a:rPr>
              <a:t>The transformation of composition of cellular arrays is performed by vector substitution commands. In this case the lists of cellular object names are used instead of single names as parameters of operators</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Vector commands can be symbolic, functional or mixed. A simulation program with symbolic vector substitutions is presented at the slide 20</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Besides synchroblock</a:t>
            </a:r>
            <a:r>
              <a:rPr lang="ru-RU" dirty="0" smtClean="0">
                <a:latin typeface="Times New Roman" pitchFamily="18" charset="0"/>
              </a:rPr>
              <a:t> </a:t>
            </a:r>
            <a:r>
              <a:rPr lang="en-US" b="1" i="1" dirty="0" smtClean="0">
                <a:latin typeface="Times New Roman" pitchFamily="18" charset="0"/>
              </a:rPr>
              <a:t>ex -</a:t>
            </a:r>
            <a:r>
              <a:rPr lang="en-US" dirty="0" smtClean="0">
                <a:latin typeface="Times New Roman" pitchFamily="18" charset="0"/>
              </a:rPr>
              <a:t> </a:t>
            </a:r>
            <a:r>
              <a:rPr lang="en-US" b="1" i="1" dirty="0" smtClean="0">
                <a:latin typeface="Times New Roman" pitchFamily="18" charset="0"/>
              </a:rPr>
              <a:t>end </a:t>
            </a:r>
            <a:r>
              <a:rPr lang="en-US" dirty="0" smtClean="0">
                <a:latin typeface="Times New Roman" pitchFamily="18" charset="0"/>
              </a:rPr>
              <a:t>for the sake of convenience of model description two more types of </a:t>
            </a:r>
            <a:r>
              <a:rPr lang="en-US" dirty="0" err="1" smtClean="0">
                <a:latin typeface="Times New Roman" pitchFamily="18" charset="0"/>
              </a:rPr>
              <a:t>synchroblocks</a:t>
            </a:r>
            <a:r>
              <a:rPr lang="en-US" dirty="0" smtClean="0">
                <a:latin typeface="Times New Roman" pitchFamily="18" charset="0"/>
              </a:rPr>
              <a:t> are introduced</a:t>
            </a:r>
            <a:r>
              <a:rPr lang="ru-RU" dirty="0" smtClean="0">
                <a:latin typeface="Times New Roman" pitchFamily="18" charset="0"/>
              </a:rPr>
              <a:t>: </a:t>
            </a:r>
            <a:r>
              <a:rPr lang="en-US" b="1" i="1" dirty="0" err="1" smtClean="0">
                <a:latin typeface="Times New Roman" pitchFamily="18" charset="0"/>
              </a:rPr>
              <a:t>cl</a:t>
            </a:r>
            <a:r>
              <a:rPr lang="ru-RU" b="1" i="1" dirty="0" smtClean="0">
                <a:latin typeface="Times New Roman" pitchFamily="18" charset="0"/>
              </a:rPr>
              <a:t> – </a:t>
            </a:r>
            <a:r>
              <a:rPr lang="en-US" b="1" i="1" dirty="0" smtClean="0">
                <a:latin typeface="Times New Roman" pitchFamily="18" charset="0"/>
              </a:rPr>
              <a:t>end</a:t>
            </a:r>
            <a:r>
              <a:rPr lang="ru-RU" b="1" i="1" dirty="0" smtClean="0">
                <a:latin typeface="Times New Roman" pitchFamily="18" charset="0"/>
              </a:rPr>
              <a:t>, </a:t>
            </a:r>
            <a:r>
              <a:rPr lang="en-US" b="1" i="1" dirty="0" err="1" smtClean="0">
                <a:latin typeface="Times New Roman" pitchFamily="18" charset="0"/>
              </a:rPr>
              <a:t>ch</a:t>
            </a:r>
            <a:r>
              <a:rPr lang="ru-RU" b="1" i="1" dirty="0" smtClean="0">
                <a:latin typeface="Times New Roman" pitchFamily="18" charset="0"/>
              </a:rPr>
              <a:t> – </a:t>
            </a:r>
            <a:r>
              <a:rPr lang="en-US" b="1" i="1" dirty="0" smtClean="0">
                <a:latin typeface="Times New Roman" pitchFamily="18" charset="0"/>
              </a:rPr>
              <a:t>end</a:t>
            </a:r>
            <a:r>
              <a:rPr lang="ru-RU" b="1" i="1" dirty="0" smtClean="0">
                <a:latin typeface="Times New Roman" pitchFamily="18" charset="0"/>
              </a:rPr>
              <a:t>.</a:t>
            </a:r>
            <a:r>
              <a:rPr lang="ru-RU" dirty="0" smtClean="0">
                <a:latin typeface="Times New Roman" pitchFamily="18" charset="0"/>
              </a:rPr>
              <a:t> </a:t>
            </a:r>
            <a:r>
              <a:rPr lang="en-US" dirty="0" smtClean="0">
                <a:latin typeface="Times New Roman" pitchFamily="18" charset="0"/>
              </a:rPr>
              <a:t>The former performs a number of iterations that is passed as  a parameter for operator</a:t>
            </a:r>
            <a:r>
              <a:rPr lang="ru-RU" dirty="0" smtClean="0">
                <a:latin typeface="Times New Roman" pitchFamily="18" charset="0"/>
              </a:rPr>
              <a:t> </a:t>
            </a:r>
            <a:r>
              <a:rPr lang="ru-RU" b="1" i="1" dirty="0" err="1" smtClean="0">
                <a:latin typeface="Times New Roman" pitchFamily="18" charset="0"/>
              </a:rPr>
              <a:t>cl</a:t>
            </a:r>
            <a:r>
              <a:rPr lang="ru-RU" dirty="0" smtClean="0">
                <a:latin typeface="Times New Roman" pitchFamily="18" charset="0"/>
              </a:rPr>
              <a:t>. </a:t>
            </a:r>
            <a:r>
              <a:rPr lang="en-US" dirty="0" smtClean="0">
                <a:latin typeface="Times New Roman" pitchFamily="18" charset="0"/>
              </a:rPr>
              <a:t>The latter executes only one iteration</a:t>
            </a:r>
            <a:r>
              <a:rPr lang="ru-RU" dirty="0" smtClean="0">
                <a:latin typeface="Times New Roman" pitchFamily="18" charset="0"/>
              </a:rPr>
              <a:t>.</a:t>
            </a:r>
            <a:r>
              <a:rPr lang="en-US" dirty="0" smtClean="0">
                <a:latin typeface="Times New Roman" pitchFamily="18" charset="0"/>
              </a:rPr>
              <a:t> The language allows to use nested </a:t>
            </a:r>
            <a:r>
              <a:rPr lang="en-US" dirty="0" err="1" smtClean="0">
                <a:latin typeface="Times New Roman" pitchFamily="18" charset="0"/>
              </a:rPr>
              <a:t>synchroblocks</a:t>
            </a:r>
            <a:r>
              <a:rPr lang="en-US" dirty="0" smtClean="0">
                <a:latin typeface="Times New Roman" pitchFamily="18" charset="0"/>
              </a:rPr>
              <a:t> and to mix operators of the first and the second parts of the language</a:t>
            </a:r>
            <a:r>
              <a:rPr lang="ru-RU" dirty="0" smtClean="0">
                <a:latin typeface="Times New Roman" pitchFamily="18" charset="0"/>
              </a:rPr>
              <a:t>.</a:t>
            </a:r>
            <a:r>
              <a:rPr lang="en-US" dirty="0" smtClean="0">
                <a:latin typeface="Times New Roman" pitchFamily="18" charset="0"/>
              </a:rPr>
              <a:t> These features make it possible to define virtually any kind of parallel and sequential compositions of operators in the language</a:t>
            </a:r>
            <a:r>
              <a:rPr lang="ru-RU" dirty="0" smtClean="0">
                <a:latin typeface="Times New Roman" pitchFamily="18" charset="0"/>
              </a:rPr>
              <a:t>.</a:t>
            </a:r>
            <a:endParaRPr lang="ru-RU" dirty="0">
              <a:latin typeface="Times New Roman" pitchFamily="18" charset="0"/>
              <a:cs typeface="Times New Roman" pitchFamily="18" charset="0"/>
            </a:endParaRPr>
          </a:p>
        </p:txBody>
      </p:sp>
      <p:sp>
        <p:nvSpPr>
          <p:cNvPr id="5" name="TextBox 4"/>
          <p:cNvSpPr txBox="1"/>
          <p:nvPr/>
        </p:nvSpPr>
        <p:spPr>
          <a:xfrm>
            <a:off x="428596" y="862596"/>
            <a:ext cx="8215370" cy="923330"/>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One can see the inclusion of </a:t>
            </a:r>
            <a:r>
              <a:rPr lang="en-US" i="1" dirty="0" err="1" smtClean="0">
                <a:latin typeface="Times New Roman" pitchFamily="18" charset="0"/>
                <a:cs typeface="Times New Roman" pitchFamily="18" charset="0"/>
              </a:rPr>
              <a:t>dll</a:t>
            </a:r>
            <a:r>
              <a:rPr lang="en-US" dirty="0" smtClean="0">
                <a:latin typeface="Times New Roman" pitchFamily="18" charset="0"/>
                <a:cs typeface="Times New Roman" pitchFamily="18" charset="0"/>
              </a:rPr>
              <a:t> module standard.acl from the library of language functions, definition of constant, initialization of variables using library functions </a:t>
            </a:r>
            <a:r>
              <a:rPr lang="en-US" b="1" i="1" dirty="0" err="1" smtClean="0">
                <a:latin typeface="Times New Roman" pitchFamily="18" charset="0"/>
                <a:cs typeface="Times New Roman" pitchFamily="18" charset="0"/>
              </a:rPr>
              <a:t>SizeX</a:t>
            </a:r>
            <a:r>
              <a:rPr lang="en-US" dirty="0" smtClean="0">
                <a:latin typeface="Times New Roman" pitchFamily="18" charset="0"/>
                <a:cs typeface="Times New Roman" pitchFamily="18" charset="0"/>
              </a:rPr>
              <a:t> and </a:t>
            </a:r>
            <a:r>
              <a:rPr lang="en-US" b="1" i="1" dirty="0" err="1" smtClean="0">
                <a:latin typeface="Times New Roman" pitchFamily="18" charset="0"/>
                <a:cs typeface="Times New Roman" pitchFamily="18" charset="0"/>
              </a:rPr>
              <a:t>SizeY</a:t>
            </a:r>
            <a:r>
              <a:rPr lang="en-US" dirty="0" smtClean="0">
                <a:latin typeface="Times New Roman" pitchFamily="18" charset="0"/>
                <a:cs typeface="Times New Roman" pitchFamily="18" charset="0"/>
              </a:rPr>
              <a:t> and the description of procedures at the slide 17.</a:t>
            </a:r>
            <a:endParaRPr lang="ru-RU" dirty="0"/>
          </a:p>
        </p:txBody>
      </p:sp>
      <p:sp>
        <p:nvSpPr>
          <p:cNvPr id="6" name="Номер слайда 5"/>
          <p:cNvSpPr>
            <a:spLocks noGrp="1"/>
          </p:cNvSpPr>
          <p:nvPr>
            <p:ph type="sldNum" sz="quarter" idx="12"/>
          </p:nvPr>
        </p:nvSpPr>
        <p:spPr/>
        <p:txBody>
          <a:bodyPr/>
          <a:lstStyle/>
          <a:p>
            <a:fld id="{04BF3423-8A33-4B7C-BAD6-88868AF7816C}" type="slidenum">
              <a:rPr lang="ru-RU" smtClean="0"/>
              <a:pPr/>
              <a:t>18</a:t>
            </a:fld>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500063" y="71414"/>
            <a:ext cx="8229600" cy="1143000"/>
          </a:xfrm>
        </p:spPr>
        <p:txBody>
          <a:bodyPr/>
          <a:lstStyle/>
          <a:p>
            <a:r>
              <a:rPr lang="en-US" sz="2800" b="1" dirty="0" smtClean="0">
                <a:latin typeface="Times New Roman" pitchFamily="18" charset="0"/>
                <a:cs typeface="Times New Roman" pitchFamily="18" charset="0"/>
              </a:rPr>
              <a:t>Model of adder of many numbers on the basis of counter </a:t>
            </a:r>
            <a:r>
              <a:rPr lang="ru-RU" sz="2800" b="1" dirty="0" smtClean="0">
                <a:latin typeface="Times New Roman" pitchFamily="18" charset="0"/>
                <a:cs typeface="Times New Roman" pitchFamily="18" charset="0"/>
              </a:rPr>
              <a:t>3</a:t>
            </a:r>
            <a:r>
              <a:rPr lang="ru-RU" sz="2800" b="1" dirty="0" smtClean="0">
                <a:latin typeface="Times New Roman" pitchFamily="18" charset="0"/>
                <a:cs typeface="Times New Roman" pitchFamily="18" charset="0"/>
                <a:sym typeface="Wingdings" pitchFamily="2" charset="2"/>
              </a:rPr>
              <a:t></a:t>
            </a:r>
            <a:r>
              <a:rPr lang="en-US" sz="2800" b="1" dirty="0" smtClean="0">
                <a:latin typeface="Times New Roman" pitchFamily="18" charset="0"/>
                <a:cs typeface="Times New Roman" pitchFamily="18" charset="0"/>
                <a:sym typeface="Wingdings" pitchFamily="2" charset="2"/>
              </a:rPr>
              <a:t>2</a:t>
            </a:r>
            <a:endParaRPr lang="ru-RU" sz="2800" dirty="0" smtClean="0">
              <a:latin typeface="Times New Roman" pitchFamily="18" charset="0"/>
              <a:cs typeface="Times New Roman" pitchFamily="18" charset="0"/>
            </a:endParaRPr>
          </a:p>
        </p:txBody>
      </p:sp>
      <p:pic>
        <p:nvPicPr>
          <p:cNvPr id="30723" name="Рисунок 2" descr="счетчик.bmp"/>
          <p:cNvPicPr>
            <a:picLocks noChangeAspect="1"/>
          </p:cNvPicPr>
          <p:nvPr/>
        </p:nvPicPr>
        <p:blipFill>
          <a:blip r:embed="rId2" cstate="print"/>
          <a:srcRect/>
          <a:stretch>
            <a:fillRect/>
          </a:stretch>
        </p:blipFill>
        <p:spPr bwMode="auto">
          <a:xfrm>
            <a:off x="500034" y="1714488"/>
            <a:ext cx="3786197" cy="3357586"/>
          </a:xfrm>
          <a:prstGeom prst="rect">
            <a:avLst/>
          </a:prstGeom>
          <a:noFill/>
          <a:ln w="9525">
            <a:noFill/>
            <a:miter lim="800000"/>
            <a:headEnd/>
            <a:tailEnd/>
          </a:ln>
        </p:spPr>
      </p:pic>
      <p:sp>
        <p:nvSpPr>
          <p:cNvPr id="30724" name="TextBox 3"/>
          <p:cNvSpPr txBox="1">
            <a:spLocks noChangeArrowheads="1"/>
          </p:cNvSpPr>
          <p:nvPr/>
        </p:nvSpPr>
        <p:spPr bwMode="auto">
          <a:xfrm>
            <a:off x="428625" y="1214422"/>
            <a:ext cx="8429625" cy="369332"/>
          </a:xfrm>
          <a:prstGeom prst="rect">
            <a:avLst/>
          </a:prstGeom>
          <a:noFill/>
          <a:ln w="9525">
            <a:noFill/>
            <a:miter lim="800000"/>
            <a:headEnd/>
            <a:tailEnd/>
          </a:ln>
        </p:spPr>
        <p:txBody>
          <a:bodyPr>
            <a:spAutoFit/>
          </a:bodyPr>
          <a:lstStyle/>
          <a:p>
            <a:pPr algn="just"/>
            <a:r>
              <a:rPr lang="en-US" dirty="0" smtClean="0">
                <a:latin typeface="Times New Roman" pitchFamily="18" charset="0"/>
                <a:cs typeface="Times New Roman" pitchFamily="18" charset="0"/>
              </a:rPr>
              <a:t>The counter transforms three bit strings into two by the rules presented below</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5" name="TextBox 4"/>
          <p:cNvSpPr txBox="1"/>
          <p:nvPr/>
        </p:nvSpPr>
        <p:spPr>
          <a:xfrm>
            <a:off x="4857752" y="2000240"/>
            <a:ext cx="3786214"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Was introduced in publication V</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a:t>
            </a:r>
            <a:r>
              <a:rPr lang="ru-RU"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Khrapchenko</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On one method of transformation of multi-row code into one-row // Reports of AS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USSR</a:t>
            </a:r>
            <a:r>
              <a:rPr lang="ru-RU" dirty="0" smtClean="0">
                <a:latin typeface="Times New Roman" pitchFamily="18" charset="0"/>
                <a:cs typeface="Times New Roman" pitchFamily="18" charset="0"/>
              </a:rPr>
              <a:t>. – 1963, </a:t>
            </a:r>
            <a:r>
              <a:rPr lang="en-US" dirty="0" err="1" smtClean="0">
                <a:latin typeface="Times New Roman" pitchFamily="18" charset="0"/>
                <a:cs typeface="Times New Roman" pitchFamily="18" charset="0"/>
              </a:rPr>
              <a:t>vol</a:t>
            </a:r>
            <a:r>
              <a:rPr lang="ru-RU" dirty="0" smtClean="0">
                <a:latin typeface="Times New Roman" pitchFamily="18" charset="0"/>
                <a:cs typeface="Times New Roman" pitchFamily="18" charset="0"/>
              </a:rPr>
              <a:t>.148, </a:t>
            </a:r>
            <a:r>
              <a:rPr lang="en-US" dirty="0" err="1" smtClean="0">
                <a:latin typeface="Times New Roman" pitchFamily="18" charset="0"/>
                <a:cs typeface="Times New Roman" pitchFamily="18" charset="0"/>
              </a:rPr>
              <a:t>iss</a:t>
            </a:r>
            <a:r>
              <a:rPr lang="ru-RU" dirty="0" smtClean="0">
                <a:latin typeface="Times New Roman" pitchFamily="18" charset="0"/>
                <a:cs typeface="Times New Roman" pitchFamily="18" charset="0"/>
              </a:rPr>
              <a:t>. 2, </a:t>
            </a:r>
            <a:r>
              <a:rPr lang="en-US" dirty="0" smtClean="0">
                <a:latin typeface="Times New Roman" pitchFamily="18" charset="0"/>
                <a:cs typeface="Times New Roman" pitchFamily="18" charset="0"/>
              </a:rPr>
              <a:t>pp</a:t>
            </a:r>
            <a:r>
              <a:rPr lang="ru-RU" dirty="0" smtClean="0">
                <a:latin typeface="Times New Roman" pitchFamily="18" charset="0"/>
                <a:cs typeface="Times New Roman" pitchFamily="18" charset="0"/>
              </a:rPr>
              <a:t>. 296 -299»</a:t>
            </a:r>
            <a:r>
              <a:rPr lang="en-US" dirty="0" smtClean="0">
                <a:latin typeface="Times New Roman" pitchFamily="18" charset="0"/>
                <a:cs typeface="Times New Roman" pitchFamily="18" charset="0"/>
              </a:rPr>
              <a:t> (in Russian)</a:t>
            </a:r>
            <a:endParaRPr lang="ru-RU" dirty="0">
              <a:latin typeface="Times New Roman" pitchFamily="18" charset="0"/>
              <a:cs typeface="Times New Roman" pitchFamily="18" charset="0"/>
            </a:endParaRPr>
          </a:p>
        </p:txBody>
      </p:sp>
      <p:sp>
        <p:nvSpPr>
          <p:cNvPr id="7" name="TextBox 6"/>
          <p:cNvSpPr txBox="1"/>
          <p:nvPr/>
        </p:nvSpPr>
        <p:spPr>
          <a:xfrm>
            <a:off x="285720" y="4714884"/>
            <a:ext cx="8643998" cy="1754326"/>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code 1 is represented by a red cell in the model, while that of 0 is by a black one. The state that is ignored by a rule is depicted by a green cell with a diagonal cross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space where the addition takes place is cellular array </a:t>
            </a:r>
            <a:r>
              <a:rPr lang="en-US" b="1" i="1" dirty="0" smtClean="0">
                <a:latin typeface="Times New Roman" pitchFamily="18" charset="0"/>
                <a:cs typeface="Times New Roman" pitchFamily="18" charset="0"/>
              </a:rPr>
              <a:t>field</a:t>
            </a:r>
            <a:r>
              <a:rPr lang="en-US" dirty="0" smtClean="0">
                <a:latin typeface="Times New Roman" pitchFamily="18" charset="0"/>
                <a:cs typeface="Times New Roman" pitchFamily="18" charset="0"/>
              </a:rPr>
              <a:t>. Its rows contain binary numbers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process of addition is controlled by control registers </a:t>
            </a:r>
            <a:r>
              <a:rPr lang="en-US" b="1" i="1" dirty="0" smtClean="0">
                <a:latin typeface="Times New Roman" pitchFamily="18" charset="0"/>
                <a:cs typeface="Times New Roman" pitchFamily="18" charset="0"/>
              </a:rPr>
              <a:t>snc1</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snc2</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result of addition of many numbers appears in the top row of </a:t>
            </a:r>
            <a:r>
              <a:rPr lang="en-US" b="1" i="1" dirty="0" smtClean="0">
                <a:latin typeface="Times New Roman" pitchFamily="18" charset="0"/>
                <a:cs typeface="Times New Roman" pitchFamily="18" charset="0"/>
              </a:rPr>
              <a:t>field</a:t>
            </a:r>
            <a:r>
              <a:rPr lang="en-US" dirty="0" smtClean="0">
                <a:latin typeface="Times New Roman" pitchFamily="18" charset="0"/>
                <a:cs typeface="Times New Roman" pitchFamily="18" charset="0"/>
              </a:rPr>
              <a:t> after execution of trivial algorithm of addition of the two upper strings in cellular array</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field</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8" name="Номер слайда 7"/>
          <p:cNvSpPr>
            <a:spLocks noGrp="1"/>
          </p:cNvSpPr>
          <p:nvPr>
            <p:ph type="sldNum" sz="quarter" idx="12"/>
          </p:nvPr>
        </p:nvSpPr>
        <p:spPr/>
        <p:txBody>
          <a:bodyPr/>
          <a:lstStyle/>
          <a:p>
            <a:fld id="{04BF3423-8A33-4B7C-BAD6-88868AF7816C}" type="slidenum">
              <a:rPr lang="ru-RU" smtClean="0"/>
              <a:pPr/>
              <a:t>19</a:t>
            </a:fld>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Grp="1" noChangeArrowheads="1"/>
          </p:cNvSpPr>
          <p:nvPr>
            <p:ph type="title" idx="4294967295"/>
          </p:nvPr>
        </p:nvSpPr>
        <p:spPr>
          <a:xfrm>
            <a:off x="685800" y="781050"/>
            <a:ext cx="7759700" cy="819150"/>
          </a:xfrm>
        </p:spPr>
        <p:txBody>
          <a:bodyPr>
            <a:normAutofit/>
          </a:bodyPr>
          <a:lstStyle/>
          <a:p>
            <a:pPr algn="ctr" eaLnBrk="1" hangingPunct="1">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latin typeface="Times New Roman" pitchFamily="18" charset="0"/>
                <a:cs typeface="Times New Roman" pitchFamily="18" charset="0"/>
              </a:rPr>
              <a:t>Contents</a:t>
            </a:r>
            <a:endParaRPr lang="ru-RU" sz="2800" b="1" dirty="0" smtClean="0">
              <a:latin typeface="Times New Roman" pitchFamily="18" charset="0"/>
              <a:cs typeface="Times New Roman" pitchFamily="18" charset="0"/>
            </a:endParaRPr>
          </a:p>
        </p:txBody>
      </p:sp>
      <p:sp>
        <p:nvSpPr>
          <p:cNvPr id="4099" name="Rectangle 2"/>
          <p:cNvSpPr>
            <a:spLocks noGrp="1" noChangeArrowheads="1"/>
          </p:cNvSpPr>
          <p:nvPr>
            <p:ph type="subTitle" idx="4294967295"/>
          </p:nvPr>
        </p:nvSpPr>
        <p:spPr>
          <a:xfrm>
            <a:off x="457200" y="1379558"/>
            <a:ext cx="8216900" cy="4906962"/>
          </a:xfrm>
        </p:spPr>
        <p:txBody>
          <a:bodyPr anchor="ctr"/>
          <a:lstStyle/>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Problem domain and the requirements for WinALT simulation system</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System’s architecture</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WinALT GUI component</a:t>
            </a: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Simulation language of WinALT system</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Libraries in the WinALT system</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Samples of simulation models</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Site of WinALT system</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Parallel component of WinALT system</a:t>
            </a:r>
            <a:endParaRPr lang="ru-RU" sz="2000" dirty="0" smtClean="0">
              <a:latin typeface="Times New Roman" pitchFamily="18" charset="0"/>
              <a:cs typeface="Times New Roman" pitchFamily="18" charset="0"/>
            </a:endParaRPr>
          </a:p>
          <a:p>
            <a:pPr marL="341313" indent="-339725">
              <a:lnSpc>
                <a:spcPct val="93000"/>
              </a:lnSpc>
              <a:spcAft>
                <a:spcPct val="0"/>
              </a:spcAft>
              <a:buSzPct val="45000"/>
              <a:buFont typeface="Wingdings" pitchFamily="2" charset="2"/>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dirty="0" smtClean="0">
                <a:latin typeface="Times New Roman" pitchFamily="18" charset="0"/>
                <a:cs typeface="Times New Roman" pitchFamily="18" charset="0"/>
              </a:rPr>
              <a:t>Further development of WinALT system</a:t>
            </a:r>
            <a:endParaRPr lang="ru-RU" sz="2000" dirty="0" smtClean="0">
              <a:latin typeface="Times New Roman" pitchFamily="18" charset="0"/>
              <a:cs typeface="Times New Roman" pitchFamily="18" charset="0"/>
            </a:endParaRPr>
          </a:p>
        </p:txBody>
      </p:sp>
      <p:sp>
        <p:nvSpPr>
          <p:cNvPr id="4" name="Номер слайда 3"/>
          <p:cNvSpPr>
            <a:spLocks noGrp="1"/>
          </p:cNvSpPr>
          <p:nvPr>
            <p:ph type="sldNum" idx="11"/>
          </p:nvPr>
        </p:nvSpPr>
        <p:spPr/>
        <p:txBody>
          <a:bodyPr/>
          <a:lstStyle/>
          <a:p>
            <a:pPr>
              <a:defRPr/>
            </a:pPr>
            <a:fld id="{EB746AC2-0970-4C5B-8720-91F8629978D1}" type="slidenum">
              <a:rPr lang="ru-RU" smtClean="0"/>
              <a:pPr>
                <a:defRPr/>
              </a:pPr>
              <a:t>2</a:t>
            </a:fld>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0"/>
            <a:ext cx="8229600" cy="368280"/>
          </a:xfrm>
        </p:spPr>
        <p:txBody>
          <a:bodyPr>
            <a:noAutofit/>
          </a:bodyPr>
          <a:lstStyle/>
          <a:p>
            <a:r>
              <a:rPr lang="en-US" sz="2400" b="1" dirty="0" smtClean="0">
                <a:latin typeface="Times New Roman" pitchFamily="18" charset="0"/>
                <a:cs typeface="Times New Roman" pitchFamily="18" charset="0"/>
              </a:rPr>
              <a:t>Model of adder of many numbers on the basis of counter</a:t>
            </a:r>
            <a:r>
              <a:rPr lang="ru-RU" sz="2400" b="1" dirty="0" smtClean="0">
                <a:latin typeface="Times New Roman" pitchFamily="18" charset="0"/>
                <a:cs typeface="Times New Roman" pitchFamily="18" charset="0"/>
              </a:rPr>
              <a:t> 3</a:t>
            </a:r>
            <a:r>
              <a:rPr lang="ru-RU" sz="2400" b="1" dirty="0" smtClean="0">
                <a:latin typeface="Times New Roman" pitchFamily="18" charset="0"/>
                <a:cs typeface="Times New Roman" pitchFamily="18" charset="0"/>
                <a:sym typeface="Wingdings" pitchFamily="2" charset="2"/>
              </a:rPr>
              <a:t></a:t>
            </a:r>
            <a:r>
              <a:rPr lang="en-US" sz="2400" b="1" dirty="0" smtClean="0">
                <a:latin typeface="Times New Roman" pitchFamily="18" charset="0"/>
                <a:cs typeface="Times New Roman" pitchFamily="18" charset="0"/>
                <a:sym typeface="Wingdings" pitchFamily="2" charset="2"/>
              </a:rPr>
              <a:t>2</a:t>
            </a:r>
            <a:endParaRPr lang="ru-RU" sz="2400" b="1" dirty="0">
              <a:latin typeface="Times New Roman" pitchFamily="18" charset="0"/>
              <a:cs typeface="Times New Roman" pitchFamily="18" charset="0"/>
            </a:endParaRPr>
          </a:p>
        </p:txBody>
      </p:sp>
      <p:sp>
        <p:nvSpPr>
          <p:cNvPr id="4" name="TextBox 3"/>
          <p:cNvSpPr txBox="1"/>
          <p:nvPr/>
        </p:nvSpPr>
        <p:spPr>
          <a:xfrm>
            <a:off x="500034" y="428604"/>
            <a:ext cx="8358246" cy="307777"/>
          </a:xfrm>
          <a:prstGeom prst="rect">
            <a:avLst/>
          </a:prstGeom>
          <a:noFill/>
        </p:spPr>
        <p:txBody>
          <a:bodyPr wrap="square" rtlCol="0">
            <a:spAutoFit/>
          </a:bodyPr>
          <a:lstStyle/>
          <a:p>
            <a:endParaRPr lang="ru-RU" sz="1400" dirty="0">
              <a:latin typeface="Times New Roman" pitchFamily="18" charset="0"/>
              <a:cs typeface="Times New Roman" pitchFamily="18" charset="0"/>
            </a:endParaRPr>
          </a:p>
        </p:txBody>
      </p:sp>
      <p:sp>
        <p:nvSpPr>
          <p:cNvPr id="6" name="TextBox 5"/>
          <p:cNvSpPr txBox="1"/>
          <p:nvPr/>
        </p:nvSpPr>
        <p:spPr>
          <a:xfrm>
            <a:off x="428596" y="6357958"/>
            <a:ext cx="7929618" cy="307777"/>
          </a:xfrm>
          <a:prstGeom prst="rect">
            <a:avLst/>
          </a:prstGeom>
          <a:noFill/>
        </p:spPr>
        <p:txBody>
          <a:bodyPr wrap="square" rtlCol="0">
            <a:spAutoFit/>
          </a:bodyPr>
          <a:lstStyle/>
          <a:p>
            <a:endParaRPr lang="ru-RU" sz="1400" dirty="0">
              <a:latin typeface="Times New Roman" pitchFamily="18" charset="0"/>
              <a:cs typeface="Times New Roman" pitchFamily="18" charset="0"/>
            </a:endParaRPr>
          </a:p>
        </p:txBody>
      </p:sp>
      <p:sp>
        <p:nvSpPr>
          <p:cNvPr id="7" name="TextBox 6"/>
          <p:cNvSpPr txBox="1"/>
          <p:nvPr/>
        </p:nvSpPr>
        <p:spPr>
          <a:xfrm>
            <a:off x="428596" y="6000768"/>
            <a:ext cx="8358246" cy="830997"/>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Only the main procedure of simulation program is presented at the screenshot</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the other fragments or the program are</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similar to those in the simulation program of adder for PSA</a:t>
            </a:r>
            <a:r>
              <a:rPr lang="ru-RU" sz="1600" dirty="0" smtClean="0">
                <a:latin typeface="Times New Roman" pitchFamily="18" charset="0"/>
                <a:cs typeface="Times New Roman" pitchFamily="18" charset="0"/>
              </a:rPr>
              <a:t> </a:t>
            </a:r>
            <a:r>
              <a:rPr lang="ru-RU" sz="1600" b="1" i="1" dirty="0" smtClean="0">
                <a:latin typeface="Times New Roman" pitchFamily="18" charset="0"/>
                <a:cs typeface="Times New Roman" pitchFamily="18" charset="0"/>
                <a:sym typeface="Symbol" pitchFamily="18" charset="2"/>
              </a:rPr>
              <a:t></a:t>
            </a:r>
            <a:r>
              <a:rPr lang="ru-RU" sz="1600" dirty="0" smtClean="0">
                <a:latin typeface="Times New Roman" pitchFamily="18" charset="0"/>
                <a:cs typeface="Times New Roman" pitchFamily="18" charset="0"/>
                <a:sym typeface="Symbol" pitchFamily="18" charset="2"/>
              </a:rPr>
              <a:t>.</a:t>
            </a:r>
            <a:r>
              <a:rPr lang="ru-RU" sz="1600" b="1" i="1" dirty="0" smtClean="0">
                <a:latin typeface="Times New Roman" pitchFamily="18" charset="0"/>
                <a:cs typeface="Times New Roman" pitchFamily="18" charset="0"/>
                <a:sym typeface="Symbol" pitchFamily="18" charset="2"/>
              </a:rPr>
              <a:t> </a:t>
            </a:r>
            <a:r>
              <a:rPr lang="en-US" sz="1600" dirty="0" smtClean="0">
                <a:latin typeface="Times New Roman" pitchFamily="18" charset="0"/>
                <a:cs typeface="Times New Roman" pitchFamily="18" charset="0"/>
              </a:rPr>
              <a:t>The initial state of model execution is presented at the screenshot.</a:t>
            </a:r>
            <a:endParaRPr lang="ru-RU" sz="1600" dirty="0">
              <a:latin typeface="Times New Roman" pitchFamily="18" charset="0"/>
              <a:cs typeface="Times New Roman" pitchFamily="18" charset="0"/>
            </a:endParaRPr>
          </a:p>
        </p:txBody>
      </p:sp>
      <p:pic>
        <p:nvPicPr>
          <p:cNvPr id="8" name="Рисунок 7" descr="model.adder3_2.screenshot.1.bmp"/>
          <p:cNvPicPr>
            <a:picLocks noChangeAspect="1"/>
          </p:cNvPicPr>
          <p:nvPr/>
        </p:nvPicPr>
        <p:blipFill>
          <a:blip r:embed="rId2" cstate="print"/>
          <a:stretch>
            <a:fillRect/>
          </a:stretch>
        </p:blipFill>
        <p:spPr>
          <a:xfrm>
            <a:off x="357158" y="399431"/>
            <a:ext cx="8429684" cy="5529899"/>
          </a:xfrm>
          <a:prstGeom prst="rect">
            <a:avLst/>
          </a:prstGeom>
        </p:spPr>
      </p:pic>
      <p:sp>
        <p:nvSpPr>
          <p:cNvPr id="9" name="Номер слайда 8"/>
          <p:cNvSpPr>
            <a:spLocks noGrp="1"/>
          </p:cNvSpPr>
          <p:nvPr>
            <p:ph type="sldNum" sz="quarter" idx="12"/>
          </p:nvPr>
        </p:nvSpPr>
        <p:spPr/>
        <p:txBody>
          <a:bodyPr/>
          <a:lstStyle/>
          <a:p>
            <a:fld id="{04BF3423-8A33-4B7C-BAD6-88868AF7816C}" type="slidenum">
              <a:rPr lang="ru-RU" smtClean="0"/>
              <a:pPr/>
              <a:t>20</a:t>
            </a:fld>
            <a:endParaRPr lang="ru-RU"/>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571504"/>
          </a:xfrm>
        </p:spPr>
        <p:txBody>
          <a:bodyPr>
            <a:normAutofit/>
          </a:bodyPr>
          <a:lstStyle/>
          <a:p>
            <a:r>
              <a:rPr lang="en-US" sz="2800" b="1" dirty="0" smtClean="0">
                <a:latin typeface="Times New Roman" pitchFamily="18" charset="0"/>
                <a:cs typeface="Times New Roman" pitchFamily="18" charset="0"/>
              </a:rPr>
              <a:t>The Conway’s game of Life in WinALT</a:t>
            </a:r>
            <a:endParaRPr lang="ru-RU" sz="2800" dirty="0"/>
          </a:p>
        </p:txBody>
      </p:sp>
      <p:sp>
        <p:nvSpPr>
          <p:cNvPr id="3" name="TextBox 2"/>
          <p:cNvSpPr txBox="1"/>
          <p:nvPr/>
        </p:nvSpPr>
        <p:spPr>
          <a:xfrm>
            <a:off x="285720" y="996719"/>
            <a:ext cx="8429684" cy="646331"/>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In a widely known cellular automata “Life” the state of each cell is a function from the states of its closest eight cells and itself</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sp>
        <p:nvSpPr>
          <p:cNvPr id="4" name="TextBox 3"/>
          <p:cNvSpPr txBox="1"/>
          <p:nvPr/>
        </p:nvSpPr>
        <p:spPr>
          <a:xfrm>
            <a:off x="285720" y="2000240"/>
            <a:ext cx="8429684" cy="4524315"/>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In simulation model of Life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see the next slide</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the functioning of cellular automata is implemented by a functional substitution</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which the parameter of operator</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in</a:t>
            </a:r>
            <a:r>
              <a:rPr lang="en-US" dirty="0" smtClean="0">
                <a:latin typeface="Times New Roman" pitchFamily="18" charset="0"/>
                <a:cs typeface="Times New Roman" pitchFamily="18" charset="0"/>
              </a:rPr>
              <a:t> is the name of cellular array</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byte::Array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parameter of operator</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at</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is the name of template </a:t>
            </a:r>
            <a:r>
              <a:rPr lang="en-US" b="1" i="1" dirty="0" smtClean="0">
                <a:latin typeface="Times New Roman" pitchFamily="18" charset="0"/>
                <a:cs typeface="Times New Roman" pitchFamily="18" charset="0"/>
              </a:rPr>
              <a:t>Pattern1</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parameter of operator</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do</a:t>
            </a:r>
            <a:r>
              <a:rPr lang="en-US" dirty="0" smtClean="0">
                <a:latin typeface="Times New Roman" pitchFamily="18" charset="0"/>
                <a:cs typeface="Times New Roman" pitchFamily="18" charset="0"/>
              </a:rPr>
              <a:t> is the name of function</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life</a:t>
            </a:r>
            <a:r>
              <a:rPr lang="ru-RU"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that describes functioning of each cell of this automaton</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cells of template are given names. These names play role of variables. When the template moves along the array</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byte::Array</a:t>
            </a:r>
            <a:r>
              <a:rPr lang="ru-RU"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these variables get values of cells of array</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byte::Array</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that happen to be below this template.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These values are used to computer variable </a:t>
            </a:r>
            <a:r>
              <a:rPr lang="en-US" b="1" i="1" dirty="0" smtClean="0">
                <a:latin typeface="Times New Roman" pitchFamily="18" charset="0"/>
                <a:cs typeface="Times New Roman" pitchFamily="18" charset="0"/>
              </a:rPr>
              <a:t>C</a:t>
            </a:r>
            <a:r>
              <a:rPr lang="en-US" dirty="0" smtClean="0">
                <a:latin typeface="Times New Roman" pitchFamily="18" charset="0"/>
                <a:cs typeface="Times New Roman" pitchFamily="18" charset="0"/>
              </a:rPr>
              <a:t> in function</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life</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These elements of model program are presented in window</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life.src</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Besides that, one can see call of procedure </a:t>
            </a:r>
            <a:r>
              <a:rPr lang="en-US" b="1" i="1" dirty="0" smtClean="0">
                <a:latin typeface="Times New Roman" pitchFamily="18" charset="0"/>
                <a:cs typeface="Times New Roman" pitchFamily="18" charset="0"/>
              </a:rPr>
              <a:t>initialize()</a:t>
            </a:r>
            <a:r>
              <a:rPr lang="en-US" dirty="0" smtClean="0">
                <a:latin typeface="Times New Roman" pitchFamily="18" charset="0"/>
                <a:cs typeface="Times New Roman" pitchFamily="18" charset="0"/>
              </a:rPr>
              <a:t> in the same window.</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This procedure defines and activates two menus (</a:t>
            </a:r>
            <a:r>
              <a:rPr lang="en-US" b="1" i="1" dirty="0" smtClean="0">
                <a:latin typeface="Times New Roman" pitchFamily="18" charset="0"/>
                <a:cs typeface="Times New Roman" pitchFamily="18" charset="0"/>
              </a:rPr>
              <a:t>Select initial configuration </a:t>
            </a:r>
            <a:r>
              <a:rPr lang="en-US" dirty="0" smtClean="0">
                <a:latin typeface="Times New Roman" pitchFamily="18" charset="0"/>
                <a:cs typeface="Times New Roman" pitchFamily="18" charset="0"/>
              </a:rPr>
              <a:t>and</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Select number of step</a:t>
            </a:r>
            <a:r>
              <a:rPr lang="en-US" dirty="0" smtClean="0">
                <a:latin typeface="Times New Roman" pitchFamily="18" charset="0"/>
                <a:cs typeface="Times New Roman" pitchFamily="18" charset="0"/>
              </a:rPr>
              <a:t>) solely by the means of the language itself. The first menu provides a selection of initial configuration among some of the well known ones</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second menu sets the number of steps of model execution</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first call of procedure </a:t>
            </a:r>
            <a:r>
              <a:rPr lang="en-US" b="1" i="1" dirty="0" smtClean="0">
                <a:latin typeface="Times New Roman" pitchFamily="18" charset="0"/>
                <a:cs typeface="Times New Roman" pitchFamily="18" charset="0"/>
              </a:rPr>
              <a:t>initialize()</a:t>
            </a:r>
            <a:r>
              <a:rPr lang="ru-RU" b="1" i="1"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provides the first simulation of automata, while its call in the body of synchroblock</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ex-end</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in conditional operator</a:t>
            </a:r>
            <a:r>
              <a:rPr lang="ru-RU" dirty="0" smtClean="0">
                <a:latin typeface="Times New Roman" pitchFamily="18" charset="0"/>
                <a:cs typeface="Times New Roman" pitchFamily="18" charset="0"/>
              </a:rPr>
              <a:t> </a:t>
            </a:r>
            <a:r>
              <a:rPr lang="en-US" b="1" i="1" dirty="0" smtClean="0">
                <a:latin typeface="Times New Roman" pitchFamily="18" charset="0"/>
                <a:cs typeface="Times New Roman" pitchFamily="18" charset="0"/>
              </a:rPr>
              <a:t>if-then-else</a:t>
            </a:r>
            <a:r>
              <a:rPr lang="en-US" dirty="0" smtClean="0">
                <a:latin typeface="Times New Roman" pitchFamily="18" charset="0"/>
                <a:cs typeface="Times New Roman" pitchFamily="18" charset="0"/>
              </a:rPr>
              <a:t> is responsible for the other simulations with other initial configurations.</a:t>
            </a:r>
            <a:endParaRPr lang="ru-RU"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04BF3423-8A33-4B7C-BAD6-88868AF7816C}" type="slidenum">
              <a:rPr lang="ru-RU" smtClean="0"/>
              <a:pPr/>
              <a:t>21</a:t>
            </a:fld>
            <a:endParaRPr lang="ru-RU"/>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r>
              <a:rPr lang="en-US" sz="2400" b="1" dirty="0" smtClean="0">
                <a:latin typeface="Times New Roman" pitchFamily="18" charset="0"/>
                <a:cs typeface="Times New Roman" pitchFamily="18" charset="0"/>
              </a:rPr>
              <a:t>Conway’s game of “Life” in WinALT</a:t>
            </a:r>
            <a:endParaRPr lang="ru-RU" sz="2400" b="1" dirty="0">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srcRect/>
          <a:stretch>
            <a:fillRect/>
          </a:stretch>
        </p:blipFill>
        <p:spPr bwMode="auto">
          <a:xfrm>
            <a:off x="785786" y="1357298"/>
            <a:ext cx="7429552" cy="4895857"/>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89B70637-9568-4A01-9FF1-106A59C173B3}" type="slidenum">
              <a:rPr lang="ru-RU" smtClean="0"/>
              <a:pPr/>
              <a:t>22</a:t>
            </a:fld>
            <a:endParaRPr lang="ru-RU"/>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571504"/>
          </a:xfrm>
        </p:spPr>
        <p:txBody>
          <a:bodyPr>
            <a:normAutofit/>
          </a:bodyPr>
          <a:lstStyle/>
          <a:p>
            <a:r>
              <a:rPr lang="en-US" sz="2800" b="1" dirty="0" smtClean="0">
                <a:latin typeface="Times New Roman" pitchFamily="18" charset="0"/>
                <a:cs typeface="Times New Roman" pitchFamily="18" charset="0"/>
              </a:rPr>
              <a:t>Collection of models</a:t>
            </a:r>
            <a:endParaRPr lang="ru-RU" sz="2800" b="1" dirty="0">
              <a:latin typeface="Times New Roman" pitchFamily="18" charset="0"/>
              <a:cs typeface="Times New Roman" pitchFamily="18" charset="0"/>
            </a:endParaRPr>
          </a:p>
        </p:txBody>
      </p:sp>
      <p:sp>
        <p:nvSpPr>
          <p:cNvPr id="3" name="TextBox 2"/>
          <p:cNvSpPr txBox="1"/>
          <p:nvPr/>
        </p:nvSpPr>
        <p:spPr>
          <a:xfrm>
            <a:off x="642910" y="1986685"/>
            <a:ext cx="7929618" cy="2862322"/>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The system is tested in the construction of models for cellular automata, including </a:t>
            </a:r>
            <a:r>
              <a:rPr lang="ru-RU" sz="2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D FHP model of a physical process, diffusion model</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arithmetical devices, multistage</a:t>
            </a:r>
            <a:r>
              <a:rPr lang="ru-RU" sz="2000" dirty="0" smtClean="0">
                <a:latin typeface="Times New Roman" pitchFamily="18" charset="0"/>
                <a:cs typeface="Times New Roman" pitchFamily="18" charset="0"/>
              </a:rPr>
              <a:t> 2</a:t>
            </a:r>
            <a:r>
              <a:rPr lang="en-US" sz="2000" dirty="0" smtClean="0">
                <a:latin typeface="Times New Roman" pitchFamily="18" charset="0"/>
                <a:cs typeface="Times New Roman" pitchFamily="18" charset="0"/>
              </a:rPr>
              <a:t>D and</a:t>
            </a:r>
            <a:r>
              <a:rPr lang="ru-RU" sz="2000" dirty="0" smtClean="0">
                <a:latin typeface="Times New Roman" pitchFamily="18" charset="0"/>
                <a:cs typeface="Times New Roman" pitchFamily="18" charset="0"/>
              </a:rPr>
              <a:t> 3</a:t>
            </a:r>
            <a:r>
              <a:rPr lang="en-US" sz="2000" dirty="0" smtClean="0">
                <a:latin typeface="Times New Roman" pitchFamily="18" charset="0"/>
                <a:cs typeface="Times New Roman" pitchFamily="18" charset="0"/>
              </a:rPr>
              <a:t>D micro-pipelines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including dynamically reconfigurable at the moment of computations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cellular-neural network for recognition of distorted images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cellular model of Petri control network</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cellular models of geometric and algebraic fractals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artificial life and some others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small fraction of those is published at the system’s site in a certain standardized form. The collection is constantly growing</a:t>
            </a:r>
            <a:r>
              <a:rPr lang="ru-RU" sz="2000" dirty="0" smtClean="0">
                <a:latin typeface="Times New Roman" pitchFamily="18" charset="0"/>
                <a:cs typeface="Times New Roman" pitchFamily="18" charset="0"/>
              </a:rPr>
              <a:t>.</a:t>
            </a:r>
          </a:p>
          <a:p>
            <a:pPr algn="just"/>
            <a:endParaRPr lang="ru-RU" sz="20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04BF3423-8A33-4B7C-BAD6-88868AF7816C}" type="slidenum">
              <a:rPr lang="ru-RU" smtClean="0"/>
              <a:pPr/>
              <a:t>23</a:t>
            </a:fld>
            <a:endParaRPr lang="ru-RU"/>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11132"/>
            <a:ext cx="8229600" cy="725488"/>
          </a:xfrm>
        </p:spPr>
        <p:txBody>
          <a:bodyPr>
            <a:normAutofit/>
          </a:bodyPr>
          <a:lstStyle/>
          <a:p>
            <a:r>
              <a:rPr lang="en-US" sz="2800" b="1" dirty="0" smtClean="0">
                <a:latin typeface="Times New Roman" pitchFamily="18" charset="0"/>
                <a:cs typeface="Times New Roman" pitchFamily="18" charset="0"/>
              </a:rPr>
              <a:t>General description of </a:t>
            </a:r>
            <a:r>
              <a:rPr lang="ru-RU" sz="2800" b="1" dirty="0" smtClean="0">
                <a:latin typeface="Times New Roman" pitchFamily="18" charset="0"/>
                <a:cs typeface="Times New Roman" pitchFamily="18" charset="0"/>
              </a:rPr>
              <a:t>W</a:t>
            </a:r>
            <a:r>
              <a:rPr lang="en-US" sz="2800" b="1" dirty="0" smtClean="0">
                <a:latin typeface="Times New Roman" pitchFamily="18" charset="0"/>
                <a:cs typeface="Times New Roman" pitchFamily="18" charset="0"/>
              </a:rPr>
              <a:t>in</a:t>
            </a:r>
            <a:r>
              <a:rPr lang="ru-RU" sz="2800" b="1" dirty="0" smtClean="0">
                <a:latin typeface="Times New Roman" pitchFamily="18" charset="0"/>
                <a:cs typeface="Times New Roman" pitchFamily="18" charset="0"/>
              </a:rPr>
              <a:t>ALT </a:t>
            </a:r>
            <a:r>
              <a:rPr lang="en-US" sz="2800" b="1" dirty="0" smtClean="0">
                <a:latin typeface="Times New Roman" pitchFamily="18" charset="0"/>
                <a:cs typeface="Times New Roman" pitchFamily="18" charset="0"/>
              </a:rPr>
              <a:t>site</a:t>
            </a:r>
            <a:endParaRPr lang="ru-RU" sz="2800" b="1" dirty="0" smtClean="0">
              <a:latin typeface="Times New Roman" pitchFamily="18" charset="0"/>
              <a:cs typeface="Times New Roman" pitchFamily="18" charset="0"/>
            </a:endParaRPr>
          </a:p>
        </p:txBody>
      </p:sp>
      <p:sp>
        <p:nvSpPr>
          <p:cNvPr id="3" name="TextBox 2"/>
          <p:cNvSpPr txBox="1"/>
          <p:nvPr/>
        </p:nvSpPr>
        <p:spPr>
          <a:xfrm>
            <a:off x="285750" y="1857364"/>
            <a:ext cx="8501063" cy="5016758"/>
          </a:xfrm>
          <a:prstGeom prst="rect">
            <a:avLst/>
          </a:prstGeom>
          <a:noFill/>
        </p:spPr>
        <p:txBody>
          <a:bodyPr>
            <a:spAutoFit/>
          </a:bodyPr>
          <a:lstStyle/>
          <a:p>
            <a:pPr>
              <a:defRPr/>
            </a:pPr>
            <a:r>
              <a:rPr lang="en-US" sz="2000" b="1" dirty="0" smtClean="0">
                <a:solidFill>
                  <a:srgbClr val="0070C0"/>
                </a:solidFill>
                <a:latin typeface="Times New Roman" pitchFamily="18" charset="0"/>
                <a:cs typeface="Times New Roman" pitchFamily="18" charset="0"/>
              </a:rPr>
              <a:t>Functionality</a:t>
            </a:r>
            <a:r>
              <a:rPr lang="ru-RU" sz="2000" dirty="0" smtClean="0">
                <a:latin typeface="Times New Roman" pitchFamily="18" charset="0"/>
                <a:cs typeface="Times New Roman" pitchFamily="18" charset="0"/>
              </a:rPr>
              <a:t>:</a:t>
            </a:r>
          </a:p>
          <a:p>
            <a:pPr>
              <a:defRPr/>
            </a:pPr>
            <a:endParaRPr lang="ru-RU" sz="2000" dirty="0">
              <a:latin typeface="Times New Roman" pitchFamily="18" charset="0"/>
              <a:cs typeface="Times New Roman" pitchFamily="18" charset="0"/>
            </a:endParaRPr>
          </a:p>
          <a:p>
            <a:pPr>
              <a:buFont typeface="Wingdings" pitchFamily="2" charset="2"/>
              <a:buChar char="Ø"/>
              <a:defRPr/>
            </a:pPr>
            <a:r>
              <a:rPr lang="ru-RU" sz="2000"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Informational functions</a:t>
            </a:r>
            <a:endParaRPr lang="ru-RU" sz="2000" b="1" dirty="0">
              <a:latin typeface="Times New Roman" pitchFamily="18" charset="0"/>
              <a:cs typeface="Times New Roman" pitchFamily="18" charset="0"/>
            </a:endParaRPr>
          </a:p>
          <a:p>
            <a:pPr>
              <a:defRPr/>
            </a:pPr>
            <a:r>
              <a:rPr lang="en-US" sz="2000" dirty="0" smtClean="0">
                <a:solidFill>
                  <a:srgbClr val="000000"/>
                </a:solidFill>
                <a:latin typeface="Times New Roman" pitchFamily="18" charset="0"/>
                <a:ea typeface="SimSun" charset="0"/>
                <a:cs typeface="Times New Roman" pitchFamily="18" charset="0"/>
              </a:rPr>
              <a:t>Providing public access to documentation and distributive of WinALT system, to repository of its models</a:t>
            </a:r>
            <a:r>
              <a:rPr lang="ru-RU" sz="2000" dirty="0" smtClean="0">
                <a:solidFill>
                  <a:srgbClr val="000000"/>
                </a:solidFill>
                <a:latin typeface="Times New Roman" pitchFamily="18" charset="0"/>
                <a:ea typeface="SimSun" charset="0"/>
                <a:cs typeface="Times New Roman" pitchFamily="18" charset="0"/>
              </a:rPr>
              <a:t>, </a:t>
            </a:r>
            <a:r>
              <a:rPr lang="en-US" sz="2000" dirty="0" smtClean="0">
                <a:solidFill>
                  <a:srgbClr val="000000"/>
                </a:solidFill>
                <a:latin typeface="Times New Roman" pitchFamily="18" charset="0"/>
                <a:ea typeface="SimSun" charset="0"/>
                <a:cs typeface="Times New Roman" pitchFamily="18" charset="0"/>
              </a:rPr>
              <a:t>to sources of information in the problem domain of fine-grain parallelism, which are available in Internet.</a:t>
            </a:r>
            <a:endParaRPr lang="ru-RU" sz="2000" dirty="0">
              <a:solidFill>
                <a:srgbClr val="000000"/>
              </a:solidFill>
              <a:latin typeface="Times New Roman" pitchFamily="18" charset="0"/>
              <a:ea typeface="SimSun" charset="0"/>
              <a:cs typeface="Times New Roman" pitchFamily="18" charset="0"/>
            </a:endParaRPr>
          </a:p>
          <a:p>
            <a:pPr>
              <a:defRPr/>
            </a:pPr>
            <a:endParaRPr lang="ru-RU" sz="2000" dirty="0">
              <a:solidFill>
                <a:srgbClr val="000000"/>
              </a:solidFill>
              <a:latin typeface="Times New Roman" pitchFamily="18" charset="0"/>
              <a:ea typeface="SimSun" charset="0"/>
              <a:cs typeface="Times New Roman" pitchFamily="18" charset="0"/>
            </a:endParaRPr>
          </a:p>
          <a:p>
            <a:pPr>
              <a:buFont typeface="Wingdings" pitchFamily="2" charset="2"/>
              <a:buChar char="Ø"/>
              <a:defRPr/>
            </a:pPr>
            <a:r>
              <a:rPr lang="ru-RU" sz="2000" b="1" dirty="0">
                <a:solidFill>
                  <a:srgbClr val="000000"/>
                </a:solidFill>
                <a:latin typeface="Times New Roman" pitchFamily="18" charset="0"/>
                <a:ea typeface="SimSun" charset="0"/>
                <a:cs typeface="Times New Roman" pitchFamily="18" charset="0"/>
              </a:rPr>
              <a:t>  </a:t>
            </a:r>
            <a:r>
              <a:rPr lang="en-US" sz="2000" b="1" dirty="0" smtClean="0">
                <a:solidFill>
                  <a:srgbClr val="000000"/>
                </a:solidFill>
                <a:latin typeface="Times New Roman" pitchFamily="18" charset="0"/>
                <a:ea typeface="SimSun" charset="0"/>
                <a:cs typeface="Times New Roman" pitchFamily="18" charset="0"/>
              </a:rPr>
              <a:t>Communicative functions</a:t>
            </a:r>
            <a:endParaRPr lang="ru-RU" sz="2000" b="1" dirty="0">
              <a:solidFill>
                <a:srgbClr val="000000"/>
              </a:solidFill>
              <a:latin typeface="Times New Roman" pitchFamily="18" charset="0"/>
              <a:ea typeface="SimSun" charset="0"/>
              <a:cs typeface="Times New Roman" pitchFamily="18" charset="0"/>
            </a:endParaRPr>
          </a:p>
          <a:p>
            <a:pPr>
              <a:defRPr/>
            </a:pPr>
            <a:r>
              <a:rPr lang="en-US" sz="2000" dirty="0" smtClean="0">
                <a:solidFill>
                  <a:srgbClr val="000000"/>
                </a:solidFill>
                <a:latin typeface="Times New Roman" pitchFamily="18" charset="0"/>
                <a:ea typeface="SimSun" charset="0"/>
                <a:cs typeface="Times New Roman" pitchFamily="18" charset="0"/>
              </a:rPr>
              <a:t>Forums and</a:t>
            </a:r>
            <a:r>
              <a:rPr lang="ru-RU" sz="2000" dirty="0" smtClean="0">
                <a:solidFill>
                  <a:srgbClr val="000000"/>
                </a:solidFill>
                <a:latin typeface="Times New Roman" pitchFamily="18" charset="0"/>
                <a:ea typeface="SimSun" charset="0"/>
                <a:cs typeface="Times New Roman" pitchFamily="18" charset="0"/>
              </a:rPr>
              <a:t> </a:t>
            </a:r>
            <a:r>
              <a:rPr lang="en-US" sz="2000" dirty="0" smtClean="0">
                <a:solidFill>
                  <a:srgbClr val="FF0000"/>
                </a:solidFill>
                <a:latin typeface="Times New Roman" pitchFamily="18" charset="0"/>
                <a:ea typeface="SimSun" charset="0"/>
                <a:cs typeface="Times New Roman" pitchFamily="18" charset="0"/>
              </a:rPr>
              <a:t>team development of models</a:t>
            </a:r>
            <a:endParaRPr lang="ru-RU" sz="2000" dirty="0">
              <a:solidFill>
                <a:srgbClr val="FF0000"/>
              </a:solidFill>
              <a:latin typeface="Times New Roman" pitchFamily="18" charset="0"/>
              <a:ea typeface="SimSun" charset="0"/>
              <a:cs typeface="Times New Roman" pitchFamily="18" charset="0"/>
            </a:endParaRPr>
          </a:p>
          <a:p>
            <a:pPr>
              <a:defRPr/>
            </a:pPr>
            <a:endParaRPr lang="ru-RU" sz="2000" dirty="0">
              <a:solidFill>
                <a:srgbClr val="000000"/>
              </a:solidFill>
              <a:latin typeface="Times New Roman" pitchFamily="18" charset="0"/>
              <a:ea typeface="SimSun" charset="0"/>
              <a:cs typeface="Times New Roman" pitchFamily="18" charset="0"/>
            </a:endParaRPr>
          </a:p>
          <a:p>
            <a:pPr>
              <a:buFont typeface="Wingdings" pitchFamily="2" charset="2"/>
              <a:buChar char="Ø"/>
              <a:defRPr/>
            </a:pPr>
            <a:r>
              <a:rPr lang="ru-RU" sz="2000" b="1" dirty="0">
                <a:solidFill>
                  <a:srgbClr val="000000"/>
                </a:solidFill>
                <a:latin typeface="Times New Roman" pitchFamily="18" charset="0"/>
                <a:ea typeface="SimSun" charset="0"/>
                <a:cs typeface="Times New Roman" pitchFamily="18" charset="0"/>
              </a:rPr>
              <a:t>  </a:t>
            </a:r>
            <a:r>
              <a:rPr lang="en-US" sz="2000" b="1" dirty="0" smtClean="0">
                <a:solidFill>
                  <a:srgbClr val="000000"/>
                </a:solidFill>
                <a:latin typeface="Times New Roman" pitchFamily="18" charset="0"/>
                <a:ea typeface="SimSun" charset="0"/>
                <a:cs typeface="Times New Roman" pitchFamily="18" charset="0"/>
              </a:rPr>
              <a:t>Simulative functions</a:t>
            </a:r>
            <a:endParaRPr lang="ru-RU" sz="2000" b="1" dirty="0">
              <a:solidFill>
                <a:srgbClr val="000000"/>
              </a:solidFill>
              <a:latin typeface="Times New Roman" pitchFamily="18" charset="0"/>
              <a:ea typeface="SimSun" charset="0"/>
              <a:cs typeface="Times New Roman" pitchFamily="18" charset="0"/>
            </a:endParaRPr>
          </a:p>
          <a:p>
            <a:pPr algn="just">
              <a:defRPr/>
            </a:pPr>
            <a:r>
              <a:rPr lang="en-US" sz="2000" dirty="0" smtClean="0">
                <a:solidFill>
                  <a:srgbClr val="FF0000"/>
                </a:solidFill>
                <a:latin typeface="Times New Roman" pitchFamily="18" charset="0"/>
                <a:ea typeface="SimSun" charset="0"/>
                <a:cs typeface="Times New Roman" pitchFamily="18" charset="0"/>
              </a:rPr>
              <a:t>Access to the functions of WinALT system through </a:t>
            </a:r>
            <a:r>
              <a:rPr lang="ru-RU" sz="2000" dirty="0" err="1" smtClean="0">
                <a:solidFill>
                  <a:srgbClr val="FF0000"/>
                </a:solidFill>
                <a:latin typeface="Times New Roman" pitchFamily="18" charset="0"/>
                <a:ea typeface="SimSun" charset="0"/>
                <a:cs typeface="Times New Roman" pitchFamily="18" charset="0"/>
              </a:rPr>
              <a:t>Web</a:t>
            </a:r>
            <a:r>
              <a:rPr lang="ru-RU" sz="2000" dirty="0" smtClean="0">
                <a:solidFill>
                  <a:srgbClr val="FF0000"/>
                </a:solidFill>
                <a:latin typeface="Times New Roman" pitchFamily="18" charset="0"/>
                <a:ea typeface="SimSun" charset="0"/>
                <a:cs typeface="Times New Roman" pitchFamily="18" charset="0"/>
              </a:rPr>
              <a:t> </a:t>
            </a:r>
            <a:r>
              <a:rPr lang="en-US" sz="2000" dirty="0" smtClean="0">
                <a:solidFill>
                  <a:srgbClr val="FF0000"/>
                </a:solidFill>
                <a:latin typeface="Times New Roman" pitchFamily="18" charset="0"/>
                <a:ea typeface="SimSun" charset="0"/>
                <a:cs typeface="Times New Roman" pitchFamily="18" charset="0"/>
              </a:rPr>
              <a:t>interface and execution of models using SSCC SB RAS clusters.</a:t>
            </a:r>
            <a:endParaRPr lang="ru-RU" sz="2000" dirty="0" smtClean="0">
              <a:solidFill>
                <a:srgbClr val="FF0000"/>
              </a:solidFill>
              <a:latin typeface="Times New Roman" pitchFamily="18" charset="0"/>
              <a:ea typeface="SimSun" charset="0"/>
              <a:cs typeface="Times New Roman" pitchFamily="18" charset="0"/>
            </a:endParaRPr>
          </a:p>
          <a:p>
            <a:pPr algn="just">
              <a:defRPr/>
            </a:pPr>
            <a:endParaRPr lang="ru-RU" sz="2000" dirty="0" smtClean="0">
              <a:solidFill>
                <a:srgbClr val="FF0000"/>
              </a:solidFill>
              <a:latin typeface="Times New Roman" pitchFamily="18" charset="0"/>
              <a:ea typeface="SimSun" charset="0"/>
              <a:cs typeface="Times New Roman" pitchFamily="18" charset="0"/>
            </a:endParaRPr>
          </a:p>
          <a:p>
            <a:pPr algn="just">
              <a:defRPr/>
            </a:pPr>
            <a:r>
              <a:rPr lang="en-US" sz="1600" i="1" dirty="0" smtClean="0">
                <a:latin typeface="Times New Roman" pitchFamily="18" charset="0"/>
                <a:ea typeface="SimSun" charset="0"/>
                <a:cs typeface="Times New Roman" pitchFamily="18" charset="0"/>
              </a:rPr>
              <a:t>Remark</a:t>
            </a:r>
            <a:r>
              <a:rPr lang="ru-RU" sz="1600" i="1" dirty="0" smtClean="0">
                <a:latin typeface="Times New Roman" pitchFamily="18" charset="0"/>
                <a:ea typeface="SimSun" charset="0"/>
                <a:cs typeface="Times New Roman" pitchFamily="18" charset="0"/>
              </a:rPr>
              <a:t>.</a:t>
            </a:r>
            <a:r>
              <a:rPr lang="ru-RU" sz="1600" dirty="0" smtClean="0">
                <a:latin typeface="Times New Roman" pitchFamily="18" charset="0"/>
                <a:ea typeface="SimSun" charset="0"/>
                <a:cs typeface="Times New Roman" pitchFamily="18" charset="0"/>
              </a:rPr>
              <a:t> </a:t>
            </a:r>
            <a:r>
              <a:rPr lang="en-US" sz="1600" dirty="0" smtClean="0">
                <a:latin typeface="Times New Roman" pitchFamily="18" charset="0"/>
                <a:ea typeface="SimSun" charset="0"/>
                <a:cs typeface="Times New Roman" pitchFamily="18" charset="0"/>
              </a:rPr>
              <a:t>The functions shown in red are yet to be implemented</a:t>
            </a:r>
            <a:r>
              <a:rPr lang="ru-RU" sz="1600" dirty="0" smtClean="0">
                <a:latin typeface="Times New Roman" pitchFamily="18" charset="0"/>
                <a:ea typeface="SimSun" charset="0"/>
                <a:cs typeface="Times New Roman" pitchFamily="18" charset="0"/>
              </a:rPr>
              <a:t>.</a:t>
            </a:r>
            <a:endParaRPr lang="ru-RU" sz="1600" dirty="0">
              <a:latin typeface="Times New Roman" pitchFamily="18" charset="0"/>
              <a:ea typeface="SimSun" charset="0"/>
              <a:cs typeface="Times New Roman" pitchFamily="18" charset="0"/>
            </a:endParaRPr>
          </a:p>
          <a:p>
            <a:pPr>
              <a:defRPr/>
            </a:pPr>
            <a:endParaRPr lang="ru-RU" sz="2400" dirty="0">
              <a:latin typeface="Times New Roman" pitchFamily="18" charset="0"/>
              <a:cs typeface="Times New Roman" pitchFamily="18" charset="0"/>
            </a:endParaRPr>
          </a:p>
        </p:txBody>
      </p:sp>
      <p:sp>
        <p:nvSpPr>
          <p:cNvPr id="16388" name="TextBox 3"/>
          <p:cNvSpPr txBox="1">
            <a:spLocks noChangeArrowheads="1"/>
          </p:cNvSpPr>
          <p:nvPr/>
        </p:nvSpPr>
        <p:spPr bwMode="auto">
          <a:xfrm>
            <a:off x="357188" y="714356"/>
            <a:ext cx="8358187" cy="1015663"/>
          </a:xfrm>
          <a:prstGeom prst="rect">
            <a:avLst/>
          </a:prstGeom>
          <a:noFill/>
          <a:ln w="9525">
            <a:noFill/>
            <a:miter lim="800000"/>
            <a:headEnd/>
            <a:tailEnd/>
          </a:ln>
        </p:spPr>
        <p:txBody>
          <a:bodyPr wrap="square">
            <a:spAutoFit/>
          </a:bodyPr>
          <a:lstStyle/>
          <a:p>
            <a:pPr algn="just"/>
            <a:r>
              <a:rPr lang="en-US" sz="2000" dirty="0" smtClean="0">
                <a:latin typeface="Times New Roman" pitchFamily="18" charset="0"/>
                <a:cs typeface="Times New Roman" pitchFamily="18" charset="0"/>
              </a:rPr>
              <a:t>Assembled from modules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generators of</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HTML </a:t>
            </a:r>
            <a:r>
              <a:rPr lang="en-US" sz="2000" dirty="0" smtClean="0">
                <a:latin typeface="Times New Roman" pitchFamily="18" charset="0"/>
                <a:cs typeface="Times New Roman" pitchFamily="18" charset="0"/>
              </a:rPr>
              <a:t>and</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SVG, </a:t>
            </a:r>
            <a:r>
              <a:rPr lang="en-US" sz="2000" dirty="0" smtClean="0">
                <a:latin typeface="Times New Roman" pitchFamily="18" charset="0"/>
                <a:cs typeface="Times New Roman" pitchFamily="18" charset="0"/>
              </a:rPr>
              <a:t>authorization module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etc</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using DCMS library</a:t>
            </a:r>
            <a:r>
              <a:rPr lang="ru-RU" sz="2000" dirty="0" smtClean="0">
                <a:latin typeface="Times New Roman" pitchFamily="18" charset="0"/>
                <a:cs typeface="Times New Roman" pitchFamily="18" charset="0"/>
              </a:rPr>
              <a:t>. </a:t>
            </a:r>
          </a:p>
          <a:p>
            <a:pPr algn="just"/>
            <a:r>
              <a:rPr lang="en-US" sz="2000" dirty="0" smtClean="0">
                <a:solidFill>
                  <a:srgbClr val="000000"/>
                </a:solidFill>
                <a:latin typeface="Times New Roman" pitchFamily="18" charset="0"/>
                <a:cs typeface="Times New Roman" pitchFamily="18" charset="0"/>
              </a:rPr>
              <a:t>The URL of site:</a:t>
            </a:r>
            <a:r>
              <a:rPr lang="ru-RU" sz="2000" dirty="0" smtClean="0">
                <a:solidFill>
                  <a:srgbClr val="002060"/>
                </a:solidFill>
                <a:latin typeface="Times New Roman" pitchFamily="18" charset="0"/>
                <a:cs typeface="Times New Roman" pitchFamily="18" charset="0"/>
              </a:rPr>
              <a:t> </a:t>
            </a:r>
            <a:r>
              <a:rPr lang="ru-RU" sz="2000" dirty="0" smtClean="0">
                <a:solidFill>
                  <a:srgbClr val="FF0000"/>
                </a:solidFill>
                <a:latin typeface="Times New Roman" pitchFamily="18" charset="0"/>
                <a:cs typeface="Times New Roman" pitchFamily="18" charset="0"/>
                <a:hlinkClick r:id="rId3"/>
              </a:rPr>
              <a:t>http://winalt.sscc.ru</a:t>
            </a:r>
            <a:r>
              <a:rPr lang="ru-RU" sz="2000" dirty="0" smtClean="0">
                <a:solidFill>
                  <a:srgbClr val="002060"/>
                </a:solidFill>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5C333037-47CF-41F9-B1F5-AB3217B708E0}" type="slidenum">
              <a:rPr lang="ru-RU" smtClean="0"/>
              <a:pPr>
                <a:defRPr/>
              </a:pPr>
              <a:t>24</a:t>
            </a:fld>
            <a:endParaRPr lang="ru-RU"/>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7200" y="71438"/>
            <a:ext cx="8229600" cy="428604"/>
          </a:xfrm>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latin typeface="Times New Roman" pitchFamily="18" charset="0"/>
                <a:cs typeface="Times New Roman" pitchFamily="18" charset="0"/>
              </a:rPr>
              <a:t>Site of </a:t>
            </a:r>
            <a:r>
              <a:rPr lang="ru-RU" sz="2800" b="1" dirty="0" smtClean="0">
                <a:latin typeface="Times New Roman" pitchFamily="18" charset="0"/>
                <a:cs typeface="Times New Roman" pitchFamily="18" charset="0"/>
              </a:rPr>
              <a:t>W</a:t>
            </a:r>
            <a:r>
              <a:rPr lang="en-US" sz="2800" b="1" dirty="0" smtClean="0">
                <a:latin typeface="Times New Roman" pitchFamily="18" charset="0"/>
                <a:cs typeface="Times New Roman" pitchFamily="18" charset="0"/>
              </a:rPr>
              <a:t>in</a:t>
            </a:r>
            <a:r>
              <a:rPr lang="ru-RU" sz="2800" b="1" dirty="0" smtClean="0">
                <a:latin typeface="Times New Roman" pitchFamily="18" charset="0"/>
                <a:cs typeface="Times New Roman" pitchFamily="18" charset="0"/>
              </a:rPr>
              <a:t>ALT</a:t>
            </a:r>
            <a:r>
              <a:rPr lang="en-US" sz="2800" b="1" dirty="0" smtClean="0">
                <a:latin typeface="Times New Roman" pitchFamily="18" charset="0"/>
                <a:cs typeface="Times New Roman" pitchFamily="18" charset="0"/>
              </a:rPr>
              <a:t> system</a:t>
            </a:r>
            <a:endParaRPr lang="ru-RU" sz="2800" b="1" dirty="0" smtClean="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2720048B-387A-4AA9-B579-E38740A2F1CD}" type="slidenum">
              <a:rPr lang="ru-RU" smtClean="0"/>
              <a:pPr>
                <a:defRPr/>
              </a:pPr>
              <a:t>25</a:t>
            </a:fld>
            <a:endParaRPr lang="ru-RU" dirty="0"/>
          </a:p>
        </p:txBody>
      </p:sp>
      <p:sp>
        <p:nvSpPr>
          <p:cNvPr id="6" name="TextBox 5"/>
          <p:cNvSpPr txBox="1"/>
          <p:nvPr/>
        </p:nvSpPr>
        <p:spPr>
          <a:xfrm>
            <a:off x="357158" y="661554"/>
            <a:ext cx="8429684" cy="369332"/>
          </a:xfrm>
          <a:prstGeom prst="rect">
            <a:avLst/>
          </a:prstGeom>
          <a:noFill/>
        </p:spPr>
        <p:txBody>
          <a:bodyPr wrap="square" rtlCol="0">
            <a:spAutoFit/>
          </a:bodyPr>
          <a:lstStyle/>
          <a:p>
            <a:pPr algn="ctr"/>
            <a:r>
              <a:rPr lang="en-US" dirty="0" smtClean="0">
                <a:latin typeface="Times New Roman" pitchFamily="18" charset="0"/>
                <a:cs typeface="Times New Roman" pitchFamily="18" charset="0"/>
              </a:rPr>
              <a:t>One of the site’s section that describes construction of models is presented</a:t>
            </a:r>
            <a:endParaRPr lang="ru-RU" dirty="0">
              <a:latin typeface="Times New Roman" pitchFamily="18" charset="0"/>
              <a:cs typeface="Times New Roman" pitchFamily="18" charset="0"/>
            </a:endParaRPr>
          </a:p>
        </p:txBody>
      </p:sp>
      <p:pic>
        <p:nvPicPr>
          <p:cNvPr id="7" name="Рисунок 6" descr="web.construction.1.bmp"/>
          <p:cNvPicPr>
            <a:picLocks noChangeAspect="1"/>
          </p:cNvPicPr>
          <p:nvPr/>
        </p:nvPicPr>
        <p:blipFill>
          <a:blip r:embed="rId3" cstate="print"/>
          <a:stretch>
            <a:fillRect/>
          </a:stretch>
        </p:blipFill>
        <p:spPr>
          <a:xfrm>
            <a:off x="357158" y="1286065"/>
            <a:ext cx="8323659" cy="507189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7686700" cy="357190"/>
          </a:xfrm>
        </p:spPr>
        <p:txBody>
          <a:bodyPr>
            <a:noAutofit/>
          </a:bodyPr>
          <a:lstStyle/>
          <a:p>
            <a:r>
              <a:rPr lang="en-US" sz="2800" b="1" dirty="0" smtClean="0">
                <a:latin typeface="Times New Roman" pitchFamily="18" charset="0"/>
                <a:cs typeface="Times New Roman" pitchFamily="18" charset="0"/>
              </a:rPr>
              <a:t>Fractal model at the site of WinALT system</a:t>
            </a:r>
            <a:endParaRPr lang="ru-RU" sz="2800" b="1"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6796118" y="6356350"/>
            <a:ext cx="2133600" cy="365125"/>
          </a:xfrm>
        </p:spPr>
        <p:txBody>
          <a:bodyPr/>
          <a:lstStyle/>
          <a:p>
            <a:fld id="{89B70637-9568-4A01-9FF1-106A59C173B3}" type="slidenum">
              <a:rPr lang="ru-RU" smtClean="0"/>
              <a:pPr/>
              <a:t>26</a:t>
            </a:fld>
            <a:endParaRPr lang="ru-RU" dirty="0"/>
          </a:p>
        </p:txBody>
      </p:sp>
      <p:pic>
        <p:nvPicPr>
          <p:cNvPr id="7" name="Рисунок 6" descr="web.fractal.1.bmp"/>
          <p:cNvPicPr>
            <a:picLocks noChangeAspect="1"/>
          </p:cNvPicPr>
          <p:nvPr/>
        </p:nvPicPr>
        <p:blipFill>
          <a:blip r:embed="rId2" cstate="print"/>
          <a:stretch>
            <a:fillRect/>
          </a:stretch>
        </p:blipFill>
        <p:spPr>
          <a:xfrm>
            <a:off x="428596" y="1677345"/>
            <a:ext cx="8072494" cy="4938632"/>
          </a:xfrm>
          <a:prstGeom prst="rect">
            <a:avLst/>
          </a:prstGeom>
        </p:spPr>
      </p:pic>
      <p:sp>
        <p:nvSpPr>
          <p:cNvPr id="8" name="TextBox 7"/>
          <p:cNvSpPr txBox="1"/>
          <p:nvPr/>
        </p:nvSpPr>
        <p:spPr>
          <a:xfrm>
            <a:off x="357158" y="642918"/>
            <a:ext cx="8358246" cy="923330"/>
          </a:xfrm>
          <a:prstGeom prst="rect">
            <a:avLst/>
          </a:prstGeom>
          <a:noFill/>
        </p:spPr>
        <p:txBody>
          <a:bodyPr wrap="square" rtlCol="0">
            <a:spAutoFit/>
          </a:bodyPr>
          <a:lstStyle/>
          <a:p>
            <a:pPr algn="just"/>
            <a:r>
              <a:rPr lang="en-US" dirty="0" smtClean="0">
                <a:latin typeface="Times New Roman" pitchFamily="18" charset="0"/>
                <a:cs typeface="Times New Roman" pitchFamily="18" charset="0"/>
              </a:rPr>
              <a:t>The fractal is built on the basis of iterated functions system (ISF), which is a set of transformations of one multidimensional space into another. The simples IFS consists of affine transformation of plane.</a:t>
            </a:r>
            <a:endParaRPr lang="ru-RU" dirty="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00042"/>
          </a:xfrm>
        </p:spPr>
        <p:txBody>
          <a:bodyPr>
            <a:normAutofit/>
          </a:bodyPr>
          <a:lstStyle/>
          <a:p>
            <a:r>
              <a:rPr lang="en-US" sz="2400" b="1" dirty="0" smtClean="0">
                <a:latin typeface="Times New Roman" pitchFamily="18" charset="0"/>
                <a:cs typeface="Times New Roman" pitchFamily="18" charset="0"/>
              </a:rPr>
              <a:t>Model of diffusion at the site of WinALT system</a:t>
            </a:r>
            <a:endParaRPr lang="ru-RU"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srcRect/>
          <a:stretch>
            <a:fillRect/>
          </a:stretch>
        </p:blipFill>
        <p:spPr bwMode="auto">
          <a:xfrm>
            <a:off x="500034" y="1311574"/>
            <a:ext cx="8143932" cy="5260698"/>
          </a:xfrm>
          <a:prstGeom prst="rect">
            <a:avLst/>
          </a:prstGeom>
          <a:noFill/>
          <a:ln w="9525">
            <a:noFill/>
            <a:miter lim="800000"/>
            <a:headEnd/>
            <a:tailEnd/>
          </a:ln>
          <a:effectLst/>
        </p:spPr>
      </p:pic>
      <p:sp>
        <p:nvSpPr>
          <p:cNvPr id="5" name="Номер слайда 4"/>
          <p:cNvSpPr>
            <a:spLocks noGrp="1"/>
          </p:cNvSpPr>
          <p:nvPr>
            <p:ph type="sldNum" sz="quarter" idx="12"/>
          </p:nvPr>
        </p:nvSpPr>
        <p:spPr>
          <a:xfrm>
            <a:off x="6938994" y="6356350"/>
            <a:ext cx="2133600" cy="365125"/>
          </a:xfrm>
        </p:spPr>
        <p:txBody>
          <a:bodyPr/>
          <a:lstStyle/>
          <a:p>
            <a:fld id="{89B70637-9568-4A01-9FF1-106A59C173B3}" type="slidenum">
              <a:rPr lang="ru-RU" smtClean="0"/>
              <a:pPr/>
              <a:t>27</a:t>
            </a:fld>
            <a:endParaRPr lang="ru-RU" dirty="0"/>
          </a:p>
        </p:txBody>
      </p:sp>
      <p:sp>
        <p:nvSpPr>
          <p:cNvPr id="6" name="TextBox 5"/>
          <p:cNvSpPr txBox="1"/>
          <p:nvPr/>
        </p:nvSpPr>
        <p:spPr>
          <a:xfrm>
            <a:off x="357158" y="428604"/>
            <a:ext cx="8501122" cy="830997"/>
          </a:xfrm>
          <a:prstGeom prst="rect">
            <a:avLst/>
          </a:prstGeom>
          <a:noFill/>
        </p:spPr>
        <p:txBody>
          <a:bodyPr wrap="square" rtlCol="0">
            <a:spAutoFit/>
          </a:bodyPr>
          <a:lstStyle/>
          <a:p>
            <a:pPr algn="just"/>
            <a:r>
              <a:rPr lang="en-US" sz="1600" dirty="0" smtClean="0">
                <a:latin typeface="Times New Roman" pitchFamily="18" charset="0"/>
                <a:cs typeface="Times New Roman" pitchFamily="18" charset="0"/>
              </a:rPr>
              <a:t>The algorithm of 2D cellular diffusion is taken from chapter 15in book T</a:t>
            </a:r>
            <a:r>
              <a:rPr lang="ru-RU" sz="1600" dirty="0" smtClean="0">
                <a:latin typeface="Times New Roman" pitchFamily="18" charset="0"/>
                <a:cs typeface="Times New Roman" pitchFamily="18" charset="0"/>
              </a:rPr>
              <a:t>. </a:t>
            </a:r>
            <a:r>
              <a:rPr lang="en-US" sz="1600" dirty="0" err="1" smtClean="0">
                <a:latin typeface="Times New Roman" pitchFamily="18" charset="0"/>
                <a:cs typeface="Times New Roman" pitchFamily="18" charset="0"/>
              </a:rPr>
              <a:t>Toffoli</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N</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Margolus</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Cellular automata machines</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Mir</a:t>
            </a:r>
            <a:r>
              <a:rPr lang="ru-RU" sz="1600" dirty="0" smtClean="0">
                <a:latin typeface="Times New Roman" pitchFamily="18" charset="0"/>
                <a:cs typeface="Times New Roman" pitchFamily="18" charset="0"/>
              </a:rPr>
              <a:t>", 1991, 238 </a:t>
            </a:r>
            <a:r>
              <a:rPr lang="en-US" sz="1600" dirty="0" smtClean="0">
                <a:latin typeface="Times New Roman" pitchFamily="18" charset="0"/>
                <a:cs typeface="Times New Roman" pitchFamily="18" charset="0"/>
              </a:rPr>
              <a:t>pages</a:t>
            </a:r>
            <a:r>
              <a:rPr lang="ru-RU" sz="1600"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 The algorithm is correct</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the particle distribution obtained on its basis satisfies the equation of thermal conductivity</a:t>
            </a:r>
            <a:r>
              <a:rPr lang="ru-RU" sz="1600" dirty="0" smtClean="0"/>
              <a:t>.</a:t>
            </a:r>
            <a:endParaRPr lang="ru-RU"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214313" y="274619"/>
            <a:ext cx="8715375" cy="582613"/>
          </a:xfrm>
        </p:spPr>
        <p:txBody>
          <a:bodyPr>
            <a:noAutofit/>
          </a:bodyPr>
          <a:lstStyle/>
          <a:p>
            <a:r>
              <a:rPr lang="en-US" sz="2800" b="1" dirty="0" smtClean="0">
                <a:latin typeface="Times New Roman" pitchFamily="18" charset="0"/>
                <a:cs typeface="Times New Roman" pitchFamily="18" charset="0"/>
              </a:rPr>
              <a:t>General description of the first parallel version of </a:t>
            </a:r>
            <a:r>
              <a:rPr lang="ru-RU" sz="2800" b="1" dirty="0" smtClean="0">
                <a:latin typeface="Times New Roman" pitchFamily="18" charset="0"/>
                <a:cs typeface="Times New Roman" pitchFamily="18" charset="0"/>
              </a:rPr>
              <a:t>WinALT</a:t>
            </a:r>
          </a:p>
        </p:txBody>
      </p:sp>
      <p:sp>
        <p:nvSpPr>
          <p:cNvPr id="6147" name="TextBox 2"/>
          <p:cNvSpPr txBox="1">
            <a:spLocks noChangeArrowheads="1"/>
          </p:cNvSpPr>
          <p:nvPr/>
        </p:nvSpPr>
        <p:spPr bwMode="auto">
          <a:xfrm>
            <a:off x="428625" y="3000372"/>
            <a:ext cx="8715375" cy="1107996"/>
          </a:xfrm>
          <a:prstGeom prst="rect">
            <a:avLst/>
          </a:prstGeom>
          <a:noFill/>
          <a:ln w="9525">
            <a:noFill/>
            <a:miter lim="800000"/>
            <a:headEnd/>
            <a:tailEnd/>
          </a:ln>
        </p:spPr>
        <p:txBody>
          <a:bodyPr>
            <a:spAutoFit/>
          </a:bodyPr>
          <a:lstStyle/>
          <a:p>
            <a:r>
              <a:rPr lang="en-US" sz="2200" dirty="0" smtClean="0">
                <a:solidFill>
                  <a:srgbClr val="0070C0"/>
                </a:solidFill>
                <a:latin typeface="Times New Roman" pitchFamily="18" charset="0"/>
                <a:cs typeface="Times New Roman" pitchFamily="18" charset="0"/>
              </a:rPr>
              <a:t>Platform</a:t>
            </a:r>
            <a:r>
              <a:rPr lang="ru-RU" sz="2200" dirty="0" smtClean="0">
                <a:latin typeface="Times New Roman" pitchFamily="18" charset="0"/>
                <a:cs typeface="Times New Roman" pitchFamily="18" charset="0"/>
              </a:rPr>
              <a:t>: </a:t>
            </a:r>
            <a:r>
              <a:rPr lang="en-US" sz="2200" dirty="0">
                <a:latin typeface="Times New Roman" pitchFamily="18" charset="0"/>
                <a:cs typeface="Times New Roman" pitchFamily="18" charset="0"/>
              </a:rPr>
              <a:t>Windows NT, XP (IA 32, Win32)</a:t>
            </a:r>
          </a:p>
          <a:p>
            <a:r>
              <a:rPr lang="en-US" sz="2200" dirty="0" smtClean="0">
                <a:solidFill>
                  <a:srgbClr val="0070C0"/>
                </a:solidFill>
                <a:latin typeface="Times New Roman" pitchFamily="18" charset="0"/>
                <a:cs typeface="Times New Roman" pitchFamily="18" charset="0"/>
              </a:rPr>
              <a:t>Programming language</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ANSI C</a:t>
            </a:r>
            <a:endParaRPr lang="en-US" sz="2200" dirty="0">
              <a:latin typeface="Times New Roman" pitchFamily="18" charset="0"/>
              <a:cs typeface="Times New Roman" pitchFamily="18" charset="0"/>
            </a:endParaRPr>
          </a:p>
          <a:p>
            <a:r>
              <a:rPr lang="en-US" sz="2200" dirty="0" smtClean="0">
                <a:solidFill>
                  <a:srgbClr val="0070C0"/>
                </a:solidFill>
                <a:latin typeface="Times New Roman" pitchFamily="18" charset="0"/>
                <a:cs typeface="Times New Roman" pitchFamily="18" charset="0"/>
              </a:rPr>
              <a:t>Used libraries</a:t>
            </a:r>
            <a:r>
              <a:rPr lang="ru-RU" sz="2200"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Win32 socket library, </a:t>
            </a:r>
            <a:r>
              <a:rPr lang="en-US" sz="2200" dirty="0">
                <a:latin typeface="Times New Roman" pitchFamily="18" charset="0"/>
                <a:cs typeface="Times New Roman" pitchFamily="18" charset="0"/>
              </a:rPr>
              <a:t>DCMS</a:t>
            </a:r>
            <a:endParaRPr lang="ru-RU" sz="2200" dirty="0">
              <a:latin typeface="Times New Roman" pitchFamily="18" charset="0"/>
              <a:cs typeface="Times New Roman" pitchFamily="18" charset="0"/>
            </a:endParaRPr>
          </a:p>
        </p:txBody>
      </p:sp>
      <p:sp>
        <p:nvSpPr>
          <p:cNvPr id="6148" name="TextBox 3"/>
          <p:cNvSpPr txBox="1">
            <a:spLocks noChangeArrowheads="1"/>
          </p:cNvSpPr>
          <p:nvPr/>
        </p:nvSpPr>
        <p:spPr bwMode="auto">
          <a:xfrm>
            <a:off x="500034" y="4143380"/>
            <a:ext cx="8320438" cy="2123658"/>
          </a:xfrm>
          <a:prstGeom prst="rect">
            <a:avLst/>
          </a:prstGeom>
          <a:noFill/>
          <a:ln w="9525">
            <a:noFill/>
            <a:miter lim="800000"/>
            <a:headEnd/>
            <a:tailEnd/>
          </a:ln>
        </p:spPr>
        <p:txBody>
          <a:bodyPr wrap="square">
            <a:spAutoFit/>
          </a:bodyPr>
          <a:lstStyle/>
          <a:p>
            <a:r>
              <a:rPr lang="en-US" sz="2200" dirty="0" smtClean="0">
                <a:solidFill>
                  <a:srgbClr val="0070C0"/>
                </a:solidFill>
                <a:latin typeface="Times New Roman" pitchFamily="18" charset="0"/>
                <a:cs typeface="Times New Roman" pitchFamily="18" charset="0"/>
              </a:rPr>
              <a:t>Main functions</a:t>
            </a:r>
            <a:r>
              <a:rPr lang="ru-RU" sz="2200" dirty="0" smtClean="0">
                <a:latin typeface="Times New Roman" pitchFamily="18" charset="0"/>
                <a:cs typeface="Times New Roman" pitchFamily="18" charset="0"/>
              </a:rPr>
              <a:t>:</a:t>
            </a:r>
          </a:p>
          <a:p>
            <a:pPr>
              <a:buFont typeface="Wingdings" pitchFamily="2" charset="2"/>
              <a:buChar char="Ø"/>
            </a:pPr>
            <a:r>
              <a:rPr lang="en-US" sz="2200" dirty="0" smtClean="0">
                <a:latin typeface="Times New Roman" pitchFamily="18" charset="0"/>
                <a:cs typeface="Times New Roman" pitchFamily="18" charset="0"/>
              </a:rPr>
              <a:t> Division and distribution of model data to cluster nodes</a:t>
            </a:r>
            <a:endParaRPr lang="ru-RU" sz="2200" dirty="0">
              <a:latin typeface="Times New Roman" pitchFamily="18" charset="0"/>
              <a:cs typeface="Times New Roman" pitchFamily="18" charset="0"/>
            </a:endParaRPr>
          </a:p>
          <a:p>
            <a:pPr>
              <a:buFont typeface="Wingdings" pitchFamily="2" charset="2"/>
              <a:buChar char="Ø"/>
            </a:pPr>
            <a:r>
              <a:rPr lang="en-US" sz="2200" dirty="0" smtClean="0">
                <a:latin typeface="Times New Roman" pitchFamily="18" charset="0"/>
                <a:cs typeface="Times New Roman" pitchFamily="18" charset="0"/>
              </a:rPr>
              <a:t> Gathering of simulation results from cluster nodes</a:t>
            </a:r>
            <a:endParaRPr lang="ru-RU" sz="2200" dirty="0">
              <a:latin typeface="Times New Roman" pitchFamily="18" charset="0"/>
              <a:cs typeface="Times New Roman" pitchFamily="18" charset="0"/>
            </a:endParaRPr>
          </a:p>
          <a:p>
            <a:pPr>
              <a:buFont typeface="Wingdings" pitchFamily="2" charset="2"/>
              <a:buChar char="Ø"/>
            </a:pPr>
            <a:r>
              <a:rPr lang="en-US" sz="2200" dirty="0" smtClean="0">
                <a:latin typeface="Times New Roman" pitchFamily="18" charset="0"/>
                <a:cs typeface="Times New Roman" pitchFamily="18" charset="0"/>
              </a:rPr>
              <a:t> Execution of model part on a cluster node</a:t>
            </a:r>
            <a:endParaRPr lang="ru-RU" sz="2200" dirty="0">
              <a:latin typeface="Times New Roman" pitchFamily="18" charset="0"/>
              <a:cs typeface="Times New Roman" pitchFamily="18" charset="0"/>
            </a:endParaRPr>
          </a:p>
          <a:p>
            <a:pPr>
              <a:buFont typeface="Wingdings" pitchFamily="2" charset="2"/>
              <a:buChar char="Ø"/>
            </a:pPr>
            <a:r>
              <a:rPr lang="en-US" sz="2200" dirty="0" smtClean="0">
                <a:latin typeface="Times New Roman" pitchFamily="18" charset="0"/>
                <a:cs typeface="Times New Roman" pitchFamily="18" charset="0"/>
              </a:rPr>
              <a:t> Data exchange between neighbor cluster nodes</a:t>
            </a:r>
            <a:endParaRPr lang="ru-RU" sz="2200" dirty="0" smtClean="0">
              <a:latin typeface="Times New Roman" pitchFamily="18" charset="0"/>
              <a:cs typeface="Times New Roman" pitchFamily="18" charset="0"/>
            </a:endParaRPr>
          </a:p>
          <a:p>
            <a:pPr>
              <a:buFont typeface="Wingdings" pitchFamily="2" charset="2"/>
              <a:buChar char="Ø"/>
            </a:pPr>
            <a:r>
              <a:rPr lang="en-US" sz="2200" dirty="0" smtClean="0">
                <a:latin typeface="Times New Roman" pitchFamily="18" charset="0"/>
                <a:cs typeface="Times New Roman" pitchFamily="18" charset="0"/>
              </a:rPr>
              <a:t> Redirection of console I/O from nodes to client host</a:t>
            </a:r>
            <a:endParaRPr lang="ru-RU" sz="2200" dirty="0" smtClean="0">
              <a:latin typeface="Times New Roman" pitchFamily="18" charset="0"/>
              <a:cs typeface="Times New Roman" pitchFamily="18" charset="0"/>
            </a:endParaRPr>
          </a:p>
        </p:txBody>
      </p:sp>
      <p:sp>
        <p:nvSpPr>
          <p:cNvPr id="6150" name="TextBox 7"/>
          <p:cNvSpPr txBox="1">
            <a:spLocks noChangeArrowheads="1"/>
          </p:cNvSpPr>
          <p:nvPr/>
        </p:nvSpPr>
        <p:spPr bwMode="auto">
          <a:xfrm>
            <a:off x="428596" y="1022978"/>
            <a:ext cx="8429625" cy="2400657"/>
          </a:xfrm>
          <a:prstGeom prst="rect">
            <a:avLst/>
          </a:prstGeom>
          <a:noFill/>
          <a:ln w="9525">
            <a:noFill/>
            <a:miter lim="800000"/>
            <a:headEnd/>
            <a:tailEnd/>
          </a:ln>
        </p:spPr>
        <p:txBody>
          <a:bodyPr>
            <a:spAutoFit/>
          </a:bodyPr>
          <a:lstStyle/>
          <a:p>
            <a:pPr algn="just"/>
            <a:r>
              <a:rPr lang="en-US" sz="2200" dirty="0" smtClean="0">
                <a:solidFill>
                  <a:srgbClr val="000000"/>
                </a:solidFill>
                <a:latin typeface="Times New Roman" pitchFamily="18" charset="0"/>
                <a:cs typeface="Times New Roman" pitchFamily="18" charset="0"/>
              </a:rPr>
              <a:t>This component executes some of fine-grain models (CA and its extensions) on a cluster of Windows hosts. A user doesn’t have to modify models to execute them in cluster. The client side is the GUI WinALT</a:t>
            </a:r>
            <a:r>
              <a:rPr lang="ru-RU" sz="2200" dirty="0" smtClean="0">
                <a:solidFill>
                  <a:srgbClr val="000000"/>
                </a:solidFill>
                <a:latin typeface="Times New Roman" pitchFamily="18" charset="0"/>
                <a:cs typeface="Times New Roman" pitchFamily="18" charset="0"/>
              </a:rPr>
              <a:t>. </a:t>
            </a:r>
            <a:r>
              <a:rPr lang="en-US" sz="2200" dirty="0" smtClean="0">
                <a:solidFill>
                  <a:srgbClr val="000000"/>
                </a:solidFill>
                <a:latin typeface="Times New Roman" pitchFamily="18" charset="0"/>
                <a:cs typeface="Times New Roman" pitchFamily="18" charset="0"/>
              </a:rPr>
              <a:t>Models of classical CA-s were tested on cluster with nodes up to 8 with linear speedup rate</a:t>
            </a:r>
            <a:r>
              <a:rPr lang="ru-RU" sz="2200" dirty="0" smtClean="0">
                <a:solidFill>
                  <a:srgbClr val="000000"/>
                </a:solidFill>
                <a:latin typeface="Times New Roman" pitchFamily="18" charset="0"/>
                <a:ea typeface="SimSun" charset="0"/>
                <a:cs typeface="Times New Roman" pitchFamily="18" charset="0"/>
              </a:rPr>
              <a:t>.</a:t>
            </a:r>
          </a:p>
          <a:p>
            <a:pPr algn="just"/>
            <a:r>
              <a:rPr lang="en-US" sz="2200" dirty="0" smtClean="0">
                <a:solidFill>
                  <a:srgbClr val="000000"/>
                </a:solidFill>
                <a:latin typeface="Times New Roman" pitchFamily="18" charset="0"/>
                <a:cs typeface="Times New Roman" pitchFamily="18" charset="0"/>
              </a:rPr>
              <a:t> </a:t>
            </a:r>
            <a:endParaRPr lang="ru-RU" sz="2200" dirty="0">
              <a:solidFill>
                <a:srgbClr val="000000"/>
              </a:solidFill>
              <a:latin typeface="Times New Roman" pitchFamily="18" charset="0"/>
              <a:cs typeface="Times New Roman" pitchFamily="18" charset="0"/>
            </a:endParaRPr>
          </a:p>
          <a:p>
            <a:endParaRPr lang="ru-RU" dirty="0"/>
          </a:p>
        </p:txBody>
      </p:sp>
      <p:sp>
        <p:nvSpPr>
          <p:cNvPr id="9" name="Номер слайда 8"/>
          <p:cNvSpPr>
            <a:spLocks noGrp="1"/>
          </p:cNvSpPr>
          <p:nvPr>
            <p:ph type="sldNum" sz="quarter" idx="12"/>
          </p:nvPr>
        </p:nvSpPr>
        <p:spPr>
          <a:xfrm>
            <a:off x="6724680" y="6356350"/>
            <a:ext cx="2133600" cy="365125"/>
          </a:xfrm>
        </p:spPr>
        <p:txBody>
          <a:bodyPr/>
          <a:lstStyle/>
          <a:p>
            <a:pPr>
              <a:defRPr/>
            </a:pPr>
            <a:fld id="{2FE2BA1C-ACBF-4884-8000-10621393B225}" type="slidenum">
              <a:rPr lang="ru-RU" smtClean="0"/>
              <a:pPr>
                <a:defRPr/>
              </a:pPr>
              <a:t>28</a:t>
            </a:fld>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457200" y="428611"/>
            <a:ext cx="8229600" cy="928687"/>
          </a:xfrm>
        </p:spPr>
        <p:txBody>
          <a:bodyPr>
            <a:normAutofit/>
          </a:bodyPr>
          <a:lstStyle/>
          <a:p>
            <a:r>
              <a:rPr lang="en-US" sz="2800" b="1" dirty="0" smtClean="0">
                <a:latin typeface="Times New Roman" pitchFamily="18" charset="0"/>
                <a:cs typeface="Times New Roman" pitchFamily="18" charset="0"/>
              </a:rPr>
              <a:t>Limitations of the first parallel version of WinALT</a:t>
            </a:r>
            <a:endParaRPr lang="ru-RU" sz="2800" b="1" dirty="0" smtClean="0">
              <a:latin typeface="Times New Roman" pitchFamily="18" charset="0"/>
              <a:cs typeface="Times New Roman" pitchFamily="18" charset="0"/>
            </a:endParaRPr>
          </a:p>
        </p:txBody>
      </p:sp>
      <p:sp>
        <p:nvSpPr>
          <p:cNvPr id="21507" name="TextBox 3"/>
          <p:cNvSpPr txBox="1">
            <a:spLocks noChangeArrowheads="1"/>
          </p:cNvSpPr>
          <p:nvPr/>
        </p:nvSpPr>
        <p:spPr bwMode="auto">
          <a:xfrm>
            <a:off x="357188" y="1591940"/>
            <a:ext cx="8501062" cy="3908762"/>
          </a:xfrm>
          <a:prstGeom prst="rect">
            <a:avLst/>
          </a:prstGeom>
          <a:noFill/>
          <a:ln w="9525">
            <a:noFill/>
            <a:miter lim="800000"/>
            <a:headEnd/>
            <a:tailEnd/>
          </a:ln>
        </p:spPr>
        <p:txBody>
          <a:bodyPr>
            <a:spAutoFit/>
          </a:bodyPr>
          <a:lstStyle/>
          <a:p>
            <a:pPr marL="457200" indent="-457200" algn="just">
              <a:spcBef>
                <a:spcPts val="638"/>
              </a:spcBef>
              <a:spcAft>
                <a:spcPts val="1425"/>
              </a:spcAft>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ea typeface="SimSun" charset="0"/>
                <a:cs typeface="Times New Roman" pitchFamily="18" charset="0"/>
              </a:rPr>
              <a:t>Can use only cluster nodes with Windows NT, XP, 7.</a:t>
            </a:r>
          </a:p>
          <a:p>
            <a:pPr marL="457200" indent="-457200" algn="just">
              <a:spcBef>
                <a:spcPts val="638"/>
              </a:spcBef>
              <a:spcAft>
                <a:spcPts val="1425"/>
              </a:spcAft>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ea typeface="SimSun" charset="0"/>
                <a:cs typeface="Times New Roman" pitchFamily="18" charset="0"/>
              </a:rPr>
              <a:t>Implementation is tied to some Win32 peculiarities, which makes it difficult to port to other platforms</a:t>
            </a:r>
            <a:r>
              <a:rPr lang="ru-RU" sz="2200" dirty="0" smtClean="0">
                <a:solidFill>
                  <a:srgbClr val="000000"/>
                </a:solidFill>
                <a:latin typeface="Times New Roman" pitchFamily="18" charset="0"/>
                <a:ea typeface="SimSun" charset="0"/>
                <a:cs typeface="Times New Roman" pitchFamily="18" charset="0"/>
              </a:rPr>
              <a:t>.</a:t>
            </a:r>
            <a:endParaRPr lang="en-US" sz="2200" dirty="0" smtClean="0">
              <a:solidFill>
                <a:srgbClr val="000000"/>
              </a:solidFill>
              <a:latin typeface="Times New Roman" pitchFamily="18" charset="0"/>
              <a:ea typeface="SimSun" charset="0"/>
              <a:cs typeface="Times New Roman" pitchFamily="18" charset="0"/>
            </a:endParaRPr>
          </a:p>
          <a:p>
            <a:pPr marL="457200" indent="-457200" algn="just">
              <a:spcBef>
                <a:spcPts val="638"/>
              </a:spcBef>
              <a:spcAft>
                <a:spcPts val="1425"/>
              </a:spcAft>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ea typeface="SimSun" charset="0"/>
                <a:cs typeface="Times New Roman" pitchFamily="18" charset="0"/>
              </a:rPr>
              <a:t>Insufficiently flexibly architecture of virtual machine, which makes it difficult to implement support of modern hardware extensions (such as GPU) without considerable loss of performance</a:t>
            </a:r>
            <a:r>
              <a:rPr lang="ru-RU" sz="2200" dirty="0" smtClean="0">
                <a:solidFill>
                  <a:srgbClr val="000000"/>
                </a:solidFill>
                <a:latin typeface="Times New Roman" pitchFamily="18" charset="0"/>
                <a:ea typeface="SimSun" charset="0"/>
                <a:cs typeface="Times New Roman" pitchFamily="18" charset="0"/>
              </a:rPr>
              <a:t>.</a:t>
            </a:r>
            <a:endParaRPr lang="en-US" sz="2200" dirty="0" smtClean="0">
              <a:solidFill>
                <a:srgbClr val="000000"/>
              </a:solidFill>
              <a:latin typeface="Times New Roman" pitchFamily="18" charset="0"/>
              <a:ea typeface="SimSun" charset="0"/>
              <a:cs typeface="Times New Roman" pitchFamily="18" charset="0"/>
            </a:endParaRPr>
          </a:p>
          <a:p>
            <a:pPr marL="457200" indent="-457200" algn="just">
              <a:spcBef>
                <a:spcPts val="638"/>
              </a:spcBef>
              <a:spcAft>
                <a:spcPts val="1425"/>
              </a:spcAft>
              <a:buFont typeface="Wingdings" pitchFamily="2" charset="2"/>
              <a:buChar char="Ø"/>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200" dirty="0" smtClean="0">
                <a:solidFill>
                  <a:srgbClr val="000000"/>
                </a:solidFill>
                <a:latin typeface="Times New Roman" pitchFamily="18" charset="0"/>
                <a:ea typeface="SimSun" charset="0"/>
                <a:cs typeface="Times New Roman" pitchFamily="18" charset="0"/>
              </a:rPr>
              <a:t>The split and distribution of data is implemented only for a limited number of neighborhoods of classic CA</a:t>
            </a:r>
            <a:r>
              <a:rPr lang="ru-RU" sz="2200" dirty="0" smtClean="0">
                <a:solidFill>
                  <a:srgbClr val="000000"/>
                </a:solidFill>
                <a:latin typeface="Times New Roman" pitchFamily="18" charset="0"/>
                <a:ea typeface="SimSun" charset="0"/>
                <a:cs typeface="Times New Roman" pitchFamily="18" charset="0"/>
              </a:rPr>
              <a:t>.</a:t>
            </a:r>
            <a:r>
              <a:rPr lang="en-US" sz="2200" dirty="0" smtClean="0">
                <a:solidFill>
                  <a:srgbClr val="000000"/>
                </a:solidFill>
                <a:latin typeface="Times New Roman" pitchFamily="18" charset="0"/>
                <a:ea typeface="SimSun" charset="0"/>
                <a:cs typeface="Times New Roman" pitchFamily="18" charset="0"/>
              </a:rPr>
              <a:t> Most of the class of models with fine-grain parallelism cannot be efficiently simulated.</a:t>
            </a:r>
            <a:endParaRPr lang="ru-RU" sz="2200" dirty="0">
              <a:ea typeface="SimSun" charset="0"/>
              <a:cs typeface="Times New Roman" pitchFamily="18" charset="0"/>
            </a:endParaRPr>
          </a:p>
        </p:txBody>
      </p:sp>
      <p:sp>
        <p:nvSpPr>
          <p:cNvPr id="5" name="Номер слайда 4"/>
          <p:cNvSpPr>
            <a:spLocks noGrp="1"/>
          </p:cNvSpPr>
          <p:nvPr>
            <p:ph type="sldNum" sz="quarter" idx="12"/>
          </p:nvPr>
        </p:nvSpPr>
        <p:spPr/>
        <p:txBody>
          <a:bodyPr/>
          <a:lstStyle/>
          <a:p>
            <a:pPr>
              <a:defRPr/>
            </a:pPr>
            <a:fld id="{03FC0EAF-BB74-46B7-8C2F-BB14E6A9B55D}" type="slidenum">
              <a:rPr lang="ru-RU" smtClean="0"/>
              <a:pPr>
                <a:defRPr/>
              </a:pPr>
              <a:t>29</a:t>
            </a:fld>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0"/>
            <a:ext cx="8229600" cy="6429375"/>
          </a:xfrm>
        </p:spPr>
        <p:txBody>
          <a:bodyPr/>
          <a:lstStyle/>
          <a:p>
            <a:pPr eaLnBrk="1" hangingPunct="1"/>
            <a:r>
              <a:rPr lang="en-US" sz="2800" b="1" dirty="0" smtClean="0">
                <a:latin typeface="Times New Roman" pitchFamily="18" charset="0"/>
                <a:cs typeface="Times New Roman" pitchFamily="18" charset="0"/>
              </a:rPr>
              <a:t>Problem Domain</a:t>
            </a:r>
            <a:r>
              <a:rPr lang="ru-RU" sz="3200" b="1" dirty="0" smtClean="0">
                <a:latin typeface="Times New Roman" pitchFamily="18" charset="0"/>
                <a:cs typeface="Times New Roman" pitchFamily="18" charset="0"/>
              </a:rPr>
              <a:t/>
            </a:r>
            <a:br>
              <a:rPr lang="ru-RU" sz="3200" b="1" dirty="0" smtClean="0">
                <a:latin typeface="Times New Roman" pitchFamily="18" charset="0"/>
                <a:cs typeface="Times New Roman" pitchFamily="18" charset="0"/>
              </a:rPr>
            </a:br>
            <a:r>
              <a:rPr lang="ru-RU" sz="2400" b="1" dirty="0" smtClean="0">
                <a:latin typeface="Times New Roman" pitchFamily="18" charset="0"/>
                <a:cs typeface="Times New Roman" pitchFamily="18" charset="0"/>
              </a:rPr>
              <a:t/>
            </a:r>
            <a:br>
              <a:rPr lang="ru-RU" sz="2400" b="1"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Fine-grain algorithms and structures are represented by such classes as </a:t>
            </a:r>
            <a:r>
              <a:rPr lang="en-US" sz="2400" i="1" dirty="0" smtClean="0">
                <a:latin typeface="Times New Roman" pitchFamily="18" charset="0"/>
                <a:cs typeface="Times New Roman" pitchFamily="18" charset="0"/>
              </a:rPr>
              <a:t>cellular automata, matrix and pipeline (including systolic) architectures, multimicroprocessor architectures, associative processors, cellular-neural networks, homogeneous reconfigurable computing devices</a:t>
            </a:r>
            <a:r>
              <a:rPr lang="ru-RU"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homogeneous computing media, including</a:t>
            </a:r>
            <a:r>
              <a:rPr lang="ru-RU" sz="2400" i="1" dirty="0" smtClean="0">
                <a:latin typeface="Times New Roman" pitchFamily="18" charset="0"/>
                <a:cs typeface="Times New Roman" pitchFamily="18" charset="0"/>
              </a:rPr>
              <a:t> </a:t>
            </a:r>
            <a:r>
              <a:rPr lang="en-US" sz="2400" i="1" dirty="0" smtClean="0">
                <a:latin typeface="Times New Roman" pitchFamily="18" charset="0"/>
                <a:cs typeface="Times New Roman" pitchFamily="18" charset="0"/>
              </a:rPr>
              <a:t>FPGA</a:t>
            </a:r>
            <a:r>
              <a:rPr lang="ru-RU" sz="2400" i="1" dirty="0" smtClean="0">
                <a:latin typeface="Times New Roman" pitchFamily="18" charset="0"/>
                <a:cs typeface="Times New Roman" pitchFamily="18" charset="0"/>
              </a:rPr>
              <a:t>)</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Fine-grain algorithms are used for simulation </a:t>
            </a:r>
            <a:r>
              <a:rPr lang="en-US" sz="2400" i="1" dirty="0" smtClean="0">
                <a:latin typeface="Times New Roman" pitchFamily="18" charset="0"/>
                <a:cs typeface="Times New Roman" pitchFamily="18" charset="0"/>
              </a:rPr>
              <a:t>of physical, chemical, biological and social processes</a:t>
            </a:r>
            <a:r>
              <a:rPr lang="ru-RU" sz="2400" i="1" dirty="0" smtClean="0">
                <a:latin typeface="Times New Roman" pitchFamily="18" charset="0"/>
                <a:cs typeface="Times New Roman" pitchFamily="18" charset="0"/>
              </a:rPr>
              <a:t>,</a:t>
            </a:r>
            <a:r>
              <a:rPr lang="en-US" sz="2400" i="1" dirty="0" smtClean="0">
                <a:latin typeface="Times New Roman" pitchFamily="18" charset="0"/>
                <a:cs typeface="Times New Roman" pitchFamily="18" charset="0"/>
              </a:rPr>
              <a:t> high performance custom processors built on the basis of  blocks with 2D  or 3D homogeneous architecture</a:t>
            </a:r>
            <a:r>
              <a:rPr lang="ru-RU" sz="2400" dirty="0" smtClean="0">
                <a:latin typeface="Times New Roman" pitchFamily="18" charset="0"/>
                <a:cs typeface="Times New Roman" pitchFamily="18" charset="0"/>
              </a:rPr>
              <a:t>.</a:t>
            </a:r>
            <a:br>
              <a:rPr lang="ru-RU" sz="2400" dirty="0" smtClean="0">
                <a:latin typeface="Times New Roman" pitchFamily="18" charset="0"/>
                <a:cs typeface="Times New Roman" pitchFamily="18" charset="0"/>
              </a:rPr>
            </a:br>
            <a:endParaRPr lang="ru-RU" sz="2400" dirty="0" smtClean="0">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pPr>
              <a:defRPr/>
            </a:pPr>
            <a:fld id="{DE47CB1F-D878-4861-B704-C0FD5484D5D4}" type="slidenum">
              <a:rPr lang="ru-RU" smtClean="0"/>
              <a:pPr>
                <a:defRPr/>
              </a:pPr>
              <a:t>3</a:t>
            </a:fld>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800" b="1" dirty="0" smtClean="0">
                <a:latin typeface="Times New Roman" pitchFamily="18" charset="0"/>
                <a:cs typeface="Times New Roman" pitchFamily="18" charset="0"/>
              </a:rPr>
              <a:t>The requirements to the new parallel version of WinALT</a:t>
            </a:r>
            <a:endParaRPr lang="ru-RU" sz="2800" b="1" dirty="0">
              <a:latin typeface="Times New Roman" pitchFamily="18" charset="0"/>
              <a:cs typeface="Times New Roman" pitchFamily="18" charset="0"/>
            </a:endParaRPr>
          </a:p>
        </p:txBody>
      </p:sp>
      <p:sp>
        <p:nvSpPr>
          <p:cNvPr id="3" name="TextBox 2"/>
          <p:cNvSpPr txBox="1"/>
          <p:nvPr/>
        </p:nvSpPr>
        <p:spPr>
          <a:xfrm>
            <a:off x="611560" y="1700808"/>
            <a:ext cx="8136904" cy="1631216"/>
          </a:xfrm>
          <a:prstGeom prst="rect">
            <a:avLst/>
          </a:prstGeom>
          <a:noFill/>
        </p:spPr>
        <p:txBody>
          <a:bodyPr wrap="square" rtlCol="0">
            <a:spAutoFit/>
          </a:bodyPr>
          <a:lstStyle/>
          <a:p>
            <a:pPr algn="just">
              <a:buFont typeface="Wingdings" pitchFamily="2" charset="2"/>
              <a:buChar char="Ø"/>
            </a:pPr>
            <a:r>
              <a:rPr lang="en-US" sz="2000" dirty="0" smtClean="0">
                <a:latin typeface="Times New Roman" pitchFamily="18" charset="0"/>
                <a:cs typeface="Times New Roman" pitchFamily="18" charset="0"/>
              </a:rPr>
              <a:t> Execution of models on heterogeneous clusters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by architecture and OS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ability to use SMP nodes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GPU in nodes;</a:t>
            </a:r>
            <a:endParaRPr lang="ru-RU"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efficient parallel execution of models from a wider set of fine grain classes than just CA;</a:t>
            </a:r>
            <a:endParaRPr lang="ru-RU" sz="2000" dirty="0" smtClean="0">
              <a:latin typeface="Times New Roman" pitchFamily="18" charset="0"/>
              <a:cs typeface="Times New Roman" pitchFamily="18" charset="0"/>
            </a:endParaRPr>
          </a:p>
          <a:p>
            <a:pPr algn="just">
              <a:buFont typeface="Wingdings" pitchFamily="2" charset="2"/>
              <a:buChar char="Ø"/>
            </a:pPr>
            <a:r>
              <a:rPr lang="en-US" sz="2000" dirty="0" smtClean="0">
                <a:latin typeface="Times New Roman" pitchFamily="18" charset="0"/>
                <a:cs typeface="Times New Roman" pitchFamily="18" charset="0"/>
              </a:rPr>
              <a:t> ability to use dedicated clusters that are reachable only via gate nodes.</a:t>
            </a:r>
            <a:endParaRPr lang="ru-RU" sz="2000" dirty="0" smtClean="0">
              <a:latin typeface="Times New Roman" pitchFamily="18" charset="0"/>
              <a:cs typeface="Times New Roman" pitchFamily="18" charset="0"/>
            </a:endParaRPr>
          </a:p>
        </p:txBody>
      </p:sp>
      <p:sp>
        <p:nvSpPr>
          <p:cNvPr id="4" name="TextBox 3"/>
          <p:cNvSpPr txBox="1"/>
          <p:nvPr/>
        </p:nvSpPr>
        <p:spPr>
          <a:xfrm>
            <a:off x="611560" y="3786190"/>
            <a:ext cx="7920880" cy="1938992"/>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The main idea of the new version is to perform execution on such an equipment that is available. It can be rather versatile by its architecture, OS, protocols, queue managers and other required system programs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In order to implement it, support will be required for flexible set of formats, protocols, interfaces and a user must be able to adapt the system to a custom configuration of cluster herself/himself</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04BF3423-8A33-4B7C-BAD6-88868AF7816C}" type="slidenum">
              <a:rPr lang="ru-RU" smtClean="0"/>
              <a:pPr/>
              <a:t>30</a:t>
            </a:fld>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639762"/>
          </a:xfrm>
        </p:spPr>
        <p:txBody>
          <a:bodyPr>
            <a:normAutofit/>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latin typeface="Times New Roman" pitchFamily="18" charset="0"/>
                <a:cs typeface="Times New Roman" pitchFamily="18" charset="0"/>
              </a:rPr>
              <a:t>The architecture of new parallel version of WinALT</a:t>
            </a:r>
            <a:endParaRPr lang="ru-RU" sz="2800" b="1" dirty="0" smtClean="0">
              <a:latin typeface="Times New Roman" pitchFamily="18" charset="0"/>
              <a:cs typeface="Times New Roman" pitchFamily="18" charset="0"/>
            </a:endParaRPr>
          </a:p>
        </p:txBody>
      </p:sp>
      <p:sp>
        <p:nvSpPr>
          <p:cNvPr id="4" name="TextBox 3"/>
          <p:cNvSpPr txBox="1"/>
          <p:nvPr/>
        </p:nvSpPr>
        <p:spPr>
          <a:xfrm>
            <a:off x="251520" y="1428736"/>
            <a:ext cx="8640960" cy="4154984"/>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The new parallel version, just as the first one, has an open architecture (modifiable by user)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Its principal modules are the following:</a:t>
            </a:r>
            <a:endParaRPr lang="ru-RU" sz="2000" dirty="0" smtClean="0">
              <a:latin typeface="Times New Roman" pitchFamily="18" charset="0"/>
              <a:cs typeface="Times New Roman" pitchFamily="18" charset="0"/>
            </a:endParaRPr>
          </a:p>
          <a:p>
            <a:pPr algn="just"/>
            <a:endParaRPr lang="en-US" sz="2000" dirty="0" smtClean="0">
              <a:latin typeface="Times New Roman" pitchFamily="18" charset="0"/>
              <a:cs typeface="Times New Roman" pitchFamily="18" charset="0"/>
            </a:endParaRPr>
          </a:p>
          <a:p>
            <a:pPr marL="342900" indent="-342900" algn="just">
              <a:buFont typeface="Wingdings" pitchFamily="2" charset="2"/>
              <a:buChar char="Ø"/>
            </a:pPr>
            <a:r>
              <a:rPr lang="en-US" sz="2000" b="1" dirty="0" smtClean="0">
                <a:latin typeface="Times New Roman" pitchFamily="18" charset="0"/>
                <a:cs typeface="Times New Roman" pitchFamily="18" charset="0"/>
              </a:rPr>
              <a:t>virtual machine</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executes simulation program</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that was transformed by a compiler into an efficient binary form</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uses object manager,  communication manager</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and simulation manager</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marL="342900" indent="-342900" algn="just"/>
            <a:endParaRPr lang="en-US" sz="800" dirty="0" smtClean="0">
              <a:latin typeface="Times New Roman" pitchFamily="18" charset="0"/>
              <a:cs typeface="Times New Roman" pitchFamily="18" charset="0"/>
            </a:endParaRPr>
          </a:p>
          <a:p>
            <a:pPr marL="342900" indent="-342900" algn="just">
              <a:buFont typeface="Wingdings" pitchFamily="2" charset="2"/>
              <a:buChar char="Ø"/>
            </a:pPr>
            <a:r>
              <a:rPr lang="en-US" sz="2000" b="1" dirty="0" smtClean="0">
                <a:latin typeface="Times New Roman" pitchFamily="18" charset="0"/>
                <a:cs typeface="Times New Roman" pitchFamily="18" charset="0"/>
              </a:rPr>
              <a:t>object manager</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provides object distribution among cluster nodes and access to objects from virtual machine</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uses format manager and protocol manager</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342900" indent="-342900" algn="just"/>
            <a:endParaRPr lang="en-US" sz="800" dirty="0" smtClean="0">
              <a:latin typeface="Times New Roman" pitchFamily="18" charset="0"/>
              <a:cs typeface="Times New Roman" pitchFamily="18" charset="0"/>
            </a:endParaRPr>
          </a:p>
          <a:p>
            <a:pPr marL="342900" indent="-342900" algn="just">
              <a:buFont typeface="Wingdings" pitchFamily="2" charset="2"/>
              <a:buChar char="Ø"/>
            </a:pPr>
            <a:r>
              <a:rPr lang="en-US" sz="2000" b="1" dirty="0" smtClean="0">
                <a:latin typeface="Times New Roman" pitchFamily="18" charset="0"/>
                <a:cs typeface="Times New Roman" pitchFamily="18" charset="0"/>
              </a:rPr>
              <a:t>communication manager</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provides interaction of system parts that are executed on remote hosts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uses protocol manager and interface manager</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marL="342900" indent="-342900" algn="just"/>
            <a:endParaRPr lang="en-US" sz="800" dirty="0" smtClean="0">
              <a:latin typeface="Times New Roman" pitchFamily="18" charset="0"/>
              <a:cs typeface="Times New Roman" pitchFamily="18" charset="0"/>
            </a:endParaRPr>
          </a:p>
          <a:p>
            <a:pPr marL="342900" indent="-342900" algn="just">
              <a:buFont typeface="Wingdings" pitchFamily="2" charset="2"/>
              <a:buChar char="Ø"/>
            </a:pPr>
            <a:r>
              <a:rPr lang="en-US" sz="2000" b="1" dirty="0" smtClean="0">
                <a:latin typeface="Times New Roman" pitchFamily="18" charset="0"/>
                <a:cs typeface="Times New Roman" pitchFamily="18" charset="0"/>
              </a:rPr>
              <a:t>simulation manager</a:t>
            </a:r>
            <a:r>
              <a:rPr lang="ru-RU" sz="2000" b="1"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represent PSA operations in a unified form for the virtual machine</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uses simulation mode manager and substitution search manager</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04BF3423-8A33-4B7C-BAD6-88868AF7816C}" type="slidenum">
              <a:rPr lang="ru-RU" smtClean="0"/>
              <a:pPr/>
              <a:t>31</a:t>
            </a:fld>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a:xfrm>
            <a:off x="457200" y="274638"/>
            <a:ext cx="8229600" cy="639762"/>
          </a:xfrm>
        </p:spPr>
        <p:txBody>
          <a:bodyPr>
            <a:normAutofit/>
          </a:bodyPr>
          <a:lstStyle/>
          <a:p>
            <a:pPr algn="ctr" eaLnBrk="1" hangingPunct="1">
              <a:lnSpc>
                <a:spcPct val="100000"/>
              </a:lnSpc>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latin typeface="Times New Roman" pitchFamily="18" charset="0"/>
                <a:cs typeface="Times New Roman" pitchFamily="18" charset="0"/>
              </a:rPr>
              <a:t>The modular structure of new parallel version</a:t>
            </a:r>
            <a:endParaRPr lang="ru-RU" sz="2800" b="1" dirty="0" smtClean="0">
              <a:latin typeface="Times New Roman" pitchFamily="18" charset="0"/>
              <a:cs typeface="Times New Roman" pitchFamily="18" charset="0"/>
            </a:endParaRPr>
          </a:p>
        </p:txBody>
      </p:sp>
      <p:pic>
        <p:nvPicPr>
          <p:cNvPr id="25603" name="Picture 2"/>
          <p:cNvPicPr>
            <a:picLocks noChangeAspect="1" noChangeArrowheads="1"/>
          </p:cNvPicPr>
          <p:nvPr/>
        </p:nvPicPr>
        <p:blipFill>
          <a:blip r:embed="rId3" cstate="print"/>
          <a:srcRect/>
          <a:stretch>
            <a:fillRect/>
          </a:stretch>
        </p:blipFill>
        <p:spPr bwMode="auto">
          <a:xfrm>
            <a:off x="685800" y="1214438"/>
            <a:ext cx="7761288" cy="4802187"/>
          </a:xfrm>
          <a:prstGeom prst="rect">
            <a:avLst/>
          </a:prstGeom>
          <a:noFill/>
          <a:ln w="9525">
            <a:noFill/>
            <a:round/>
            <a:headEnd/>
            <a:tailEnd/>
          </a:ln>
        </p:spPr>
      </p:pic>
      <p:sp useBgFill="1">
        <p:nvSpPr>
          <p:cNvPr id="4" name="TextBox 3"/>
          <p:cNvSpPr txBox="1"/>
          <p:nvPr/>
        </p:nvSpPr>
        <p:spPr>
          <a:xfrm>
            <a:off x="1907704" y="5517232"/>
            <a:ext cx="2376264" cy="369332"/>
          </a:xfrm>
          <a:prstGeom prst="rect">
            <a:avLst/>
          </a:prstGeom>
        </p:spPr>
        <p:txBody>
          <a:bodyPr wrap="square" rtlCol="0">
            <a:spAutoFit/>
          </a:bodyPr>
          <a:lstStyle/>
          <a:p>
            <a:r>
              <a:rPr lang="en-US" dirty="0" smtClean="0">
                <a:latin typeface="Times New Roman" pitchFamily="18" charset="0"/>
                <a:cs typeface="Times New Roman" pitchFamily="18" charset="0"/>
              </a:rPr>
              <a:t>Existing modules</a:t>
            </a:r>
            <a:endParaRPr lang="ru-RU" dirty="0">
              <a:latin typeface="Times New Roman" pitchFamily="18" charset="0"/>
              <a:cs typeface="Times New Roman" pitchFamily="18" charset="0"/>
            </a:endParaRPr>
          </a:p>
        </p:txBody>
      </p:sp>
      <p:sp useBgFill="1">
        <p:nvSpPr>
          <p:cNvPr id="5" name="TextBox 4"/>
          <p:cNvSpPr txBox="1"/>
          <p:nvPr/>
        </p:nvSpPr>
        <p:spPr>
          <a:xfrm>
            <a:off x="5796136" y="5517232"/>
            <a:ext cx="3024336" cy="369332"/>
          </a:xfrm>
          <a:prstGeom prst="rect">
            <a:avLst/>
          </a:prstGeom>
        </p:spPr>
        <p:txBody>
          <a:bodyPr wrap="square" rtlCol="0">
            <a:spAutoFit/>
          </a:bodyPr>
          <a:lstStyle/>
          <a:p>
            <a:r>
              <a:rPr lang="en-US" dirty="0" smtClean="0">
                <a:latin typeface="Times New Roman" pitchFamily="18" charset="0"/>
                <a:cs typeface="Times New Roman" pitchFamily="18" charset="0"/>
              </a:rPr>
              <a:t>Modules under development</a:t>
            </a:r>
            <a:endParaRPr lang="ru-RU" dirty="0">
              <a:latin typeface="Times New Roman" pitchFamily="18" charset="0"/>
              <a:cs typeface="Times New Roman" pitchFamily="18" charset="0"/>
            </a:endParaRPr>
          </a:p>
        </p:txBody>
      </p:sp>
      <p:sp useBgFill="1">
        <p:nvSpPr>
          <p:cNvPr id="6" name="TextBox 5"/>
          <p:cNvSpPr txBox="1"/>
          <p:nvPr/>
        </p:nvSpPr>
        <p:spPr>
          <a:xfrm>
            <a:off x="1907704" y="6021288"/>
            <a:ext cx="2232248" cy="369332"/>
          </a:xfrm>
          <a:prstGeom prst="rect">
            <a:avLst/>
          </a:prstGeom>
        </p:spPr>
        <p:txBody>
          <a:bodyPr wrap="square" rtlCol="0">
            <a:spAutoFit/>
          </a:bodyPr>
          <a:lstStyle/>
          <a:p>
            <a:r>
              <a:rPr lang="en-US" dirty="0" smtClean="0">
                <a:latin typeface="Times New Roman" pitchFamily="18" charset="0"/>
                <a:cs typeface="Times New Roman" pitchFamily="18" charset="0"/>
              </a:rPr>
              <a:t>Planned modules</a:t>
            </a:r>
            <a:endParaRPr lang="ru-RU" dirty="0">
              <a:latin typeface="Times New Roman" pitchFamily="18" charset="0"/>
              <a:cs typeface="Times New Roman" pitchFamily="18" charset="0"/>
            </a:endParaRPr>
          </a:p>
        </p:txBody>
      </p:sp>
      <p:sp>
        <p:nvSpPr>
          <p:cNvPr id="7" name="Прямоугольник 6"/>
          <p:cNvSpPr/>
          <p:nvPr/>
        </p:nvSpPr>
        <p:spPr>
          <a:xfrm>
            <a:off x="827584" y="6021288"/>
            <a:ext cx="10801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827584" y="5517232"/>
            <a:ext cx="1080120"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4716016" y="5517232"/>
            <a:ext cx="1008112" cy="28803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Номер слайда 9"/>
          <p:cNvSpPr>
            <a:spLocks noGrp="1"/>
          </p:cNvSpPr>
          <p:nvPr>
            <p:ph type="sldNum" sz="quarter" idx="12"/>
          </p:nvPr>
        </p:nvSpPr>
        <p:spPr/>
        <p:txBody>
          <a:bodyPr/>
          <a:lstStyle/>
          <a:p>
            <a:fld id="{04BF3423-8A33-4B7C-BAD6-88868AF7816C}" type="slidenum">
              <a:rPr lang="ru-RU" smtClean="0"/>
              <a:pPr/>
              <a:t>32</a:t>
            </a:fld>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88952"/>
            <a:ext cx="8229600" cy="725470"/>
          </a:xfrm>
        </p:spPr>
        <p:txBody>
          <a:bodyPr>
            <a:normAutofit/>
          </a:bodyPr>
          <a:lstStyle/>
          <a:p>
            <a:r>
              <a:rPr lang="en-US" sz="2800" b="1" dirty="0" smtClean="0">
                <a:latin typeface="Times New Roman" pitchFamily="18" charset="0"/>
                <a:cs typeface="Times New Roman" pitchFamily="18" charset="0"/>
              </a:rPr>
              <a:t>Further development</a:t>
            </a:r>
            <a:endParaRPr lang="ru-RU" sz="2800" b="1" dirty="0">
              <a:latin typeface="Times New Roman" pitchFamily="18" charset="0"/>
              <a:cs typeface="Times New Roman" pitchFamily="18" charset="0"/>
            </a:endParaRPr>
          </a:p>
        </p:txBody>
      </p:sp>
      <p:sp>
        <p:nvSpPr>
          <p:cNvPr id="3" name="TextBox 2"/>
          <p:cNvSpPr txBox="1"/>
          <p:nvPr/>
        </p:nvSpPr>
        <p:spPr>
          <a:xfrm>
            <a:off x="428596" y="1715050"/>
            <a:ext cx="8429684" cy="3785652"/>
          </a:xfrm>
          <a:prstGeom prst="rect">
            <a:avLst/>
          </a:prstGeom>
          <a:noFill/>
        </p:spPr>
        <p:txBody>
          <a:bodyPr wrap="square" rtlCol="0">
            <a:spAutoFit/>
          </a:bodyPr>
          <a:lstStyle/>
          <a:p>
            <a:pPr algn="just">
              <a:buFont typeface="Wingdings" pitchFamily="2" charset="2"/>
              <a:buChar char="Ø"/>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development of English version of the site of WinALT system;</a:t>
            </a:r>
            <a:endParaRPr lang="ru-RU" sz="2400" dirty="0" smtClean="0">
              <a:latin typeface="Times New Roman" pitchFamily="18" charset="0"/>
              <a:cs typeface="Times New Roman" pitchFamily="18" charset="0"/>
            </a:endParaRPr>
          </a:p>
          <a:p>
            <a:pPr algn="just">
              <a:buFont typeface="Wingdings" pitchFamily="2" charset="2"/>
              <a:buChar char="Ø"/>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constant growth of library of models;</a:t>
            </a:r>
            <a:endParaRPr lang="ru-RU" sz="2400" dirty="0" smtClean="0">
              <a:latin typeface="Times New Roman" pitchFamily="18" charset="0"/>
              <a:cs typeface="Times New Roman" pitchFamily="18" charset="0"/>
            </a:endParaRPr>
          </a:p>
          <a:p>
            <a:pPr algn="just">
              <a:buFont typeface="Wingdings" pitchFamily="2" charset="2"/>
              <a:buChar char="Ø"/>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development of the new parallel version of WinALT system;</a:t>
            </a:r>
            <a:endParaRPr lang="ru-RU" sz="2400" dirty="0" smtClean="0">
              <a:latin typeface="Times New Roman" pitchFamily="18" charset="0"/>
              <a:cs typeface="Times New Roman" pitchFamily="18" charset="0"/>
            </a:endParaRPr>
          </a:p>
          <a:p>
            <a:pPr algn="just">
              <a:buFont typeface="Wingdings" pitchFamily="2" charset="2"/>
              <a:buChar char="Ø"/>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implementation of site functionality for team development of models;</a:t>
            </a:r>
            <a:endParaRPr lang="ru-RU" sz="2400" dirty="0" smtClean="0">
              <a:latin typeface="Times New Roman" pitchFamily="18" charset="0"/>
              <a:cs typeface="Times New Roman" pitchFamily="18" charset="0"/>
            </a:endParaRPr>
          </a:p>
          <a:p>
            <a:pPr algn="just">
              <a:buFont typeface="Wingdings" pitchFamily="2" charset="2"/>
              <a:buChar char="Ø"/>
            </a:pPr>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implementation of site functionality for Web access to WinALT functions and the ability to execute models on SSCC SB RAS clusters.</a:t>
            </a:r>
            <a:endParaRPr lang="ru-RU" sz="2400" dirty="0" smtClean="0">
              <a:latin typeface="Times New Roman" pitchFamily="18" charset="0"/>
              <a:ea typeface="SimSun" charset="0"/>
              <a:cs typeface="Times New Roman" pitchFamily="18" charset="0"/>
            </a:endParaRPr>
          </a:p>
          <a:p>
            <a:pPr algn="just">
              <a:buFont typeface="Wingdings" pitchFamily="2" charset="2"/>
              <a:buChar char="Ø"/>
            </a:pPr>
            <a:endParaRPr lang="ru-RU" sz="2400" dirty="0">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04BF3423-8A33-4B7C-BAD6-88868AF7816C}" type="slidenum">
              <a:rPr lang="ru-RU" smtClean="0"/>
              <a:pPr/>
              <a:t>33</a:t>
            </a:fld>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457200" y="71414"/>
            <a:ext cx="8229600" cy="796908"/>
          </a:xfrm>
        </p:spPr>
        <p:txBody>
          <a:bodyPr>
            <a:normAutofit/>
          </a:bodyPr>
          <a:lstStyle/>
          <a:p>
            <a:pPr eaLnBrk="1" hangingPunct="1"/>
            <a:r>
              <a:rPr lang="en-US" sz="2800" b="1" dirty="0" smtClean="0">
                <a:latin typeface="Times New Roman" pitchFamily="18" charset="0"/>
                <a:cs typeface="Times New Roman" pitchFamily="18" charset="0"/>
              </a:rPr>
              <a:t>Requirements to WinALT system</a:t>
            </a:r>
            <a:endParaRPr lang="ru-RU" sz="2800" b="1" dirty="0" smtClean="0">
              <a:latin typeface="Times New Roman" pitchFamily="18" charset="0"/>
              <a:cs typeface="Times New Roman" pitchFamily="18" charset="0"/>
            </a:endParaRPr>
          </a:p>
        </p:txBody>
      </p:sp>
      <p:sp>
        <p:nvSpPr>
          <p:cNvPr id="4099" name="TextBox 2"/>
          <p:cNvSpPr txBox="1">
            <a:spLocks noChangeArrowheads="1"/>
          </p:cNvSpPr>
          <p:nvPr/>
        </p:nvSpPr>
        <p:spPr bwMode="auto">
          <a:xfrm>
            <a:off x="500063" y="1571612"/>
            <a:ext cx="8215312" cy="4909036"/>
          </a:xfrm>
          <a:prstGeom prst="rect">
            <a:avLst/>
          </a:prstGeom>
          <a:noFill/>
          <a:ln w="9525">
            <a:noFill/>
            <a:miter lim="800000"/>
            <a:headEnd/>
            <a:tailEnd/>
          </a:ln>
        </p:spPr>
        <p:txBody>
          <a:bodyPr wrap="square">
            <a:spAutoFit/>
          </a:bodyPr>
          <a:lstStyle/>
          <a:p>
            <a:pPr algn="just">
              <a:buFont typeface="Wingdings" pitchFamily="2" charset="2"/>
              <a:buChar char="Ø"/>
            </a:pPr>
            <a:r>
              <a:rPr lang="ru-RU"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Openness </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 ability to extend functionality by borrowing “alien” implementations and to port it to versatile hardware and software platforms</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endParaRPr lang="ru-RU" sz="700" dirty="0">
              <a:latin typeface="Times New Roman" pitchFamily="18" charset="0"/>
              <a:cs typeface="Times New Roman" pitchFamily="18" charset="0"/>
            </a:endParaRPr>
          </a:p>
          <a:p>
            <a:pPr algn="just">
              <a:buFont typeface="Wingdings" pitchFamily="2" charset="2"/>
              <a:buChar char="Ø"/>
            </a:pPr>
            <a:r>
              <a:rPr lang="ru-RU"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Free access</a:t>
            </a:r>
            <a:r>
              <a:rPr lang="ru-RU" sz="2000" dirty="0" smtClean="0">
                <a:latin typeface="Times New Roman" pitchFamily="18" charset="0"/>
                <a:cs typeface="Times New Roman" pitchFamily="18" charset="0"/>
              </a:rPr>
              <a:t> – </a:t>
            </a:r>
            <a:r>
              <a:rPr lang="en-US" sz="2000" dirty="0" smtClean="0">
                <a:latin typeface="Times New Roman" pitchFamily="18" charset="0"/>
                <a:cs typeface="Times New Roman" pitchFamily="18" charset="0"/>
              </a:rPr>
              <a:t>extension of functionality not only by the developers, but also by users</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endParaRPr lang="ru-RU" sz="700" dirty="0">
              <a:latin typeface="Times New Roman" pitchFamily="18" charset="0"/>
              <a:cs typeface="Times New Roman" pitchFamily="18" charset="0"/>
            </a:endParaRPr>
          </a:p>
          <a:p>
            <a:pPr algn="just">
              <a:buFont typeface="Wingdings" pitchFamily="2" charset="2"/>
              <a:buChar char="Ø"/>
            </a:pPr>
            <a:r>
              <a:rPr lang="ru-RU"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Public space for interactions between users where they can publish new modules for the system and new models</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endParaRPr lang="ru-RU" sz="700" dirty="0">
              <a:latin typeface="Times New Roman" pitchFamily="18" charset="0"/>
              <a:cs typeface="Times New Roman" pitchFamily="18" charset="0"/>
            </a:endParaRPr>
          </a:p>
          <a:p>
            <a:pPr algn="just">
              <a:buFont typeface="Wingdings" pitchFamily="2" charset="2"/>
              <a:buChar char="Ø"/>
            </a:pPr>
            <a:r>
              <a:rPr lang="ru-RU"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Wide using of graphical representation for data, for commands of data transformations and for model debugging</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a:p>
            <a:pPr algn="just"/>
            <a:endParaRPr lang="ru-RU" sz="700" dirty="0">
              <a:latin typeface="Times New Roman" pitchFamily="18" charset="0"/>
              <a:cs typeface="Times New Roman" pitchFamily="18" charset="0"/>
            </a:endParaRPr>
          </a:p>
          <a:p>
            <a:pPr algn="just">
              <a:buFont typeface="Wingdings" pitchFamily="2" charset="2"/>
              <a:buChar char="Ø"/>
            </a:pPr>
            <a:r>
              <a:rPr lang="ru-RU"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Minimization of efforts required to learn the system </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common and recognizable user’s interface</a:t>
            </a:r>
            <a:r>
              <a:rPr lang="ru-RU" sz="2000" dirty="0" smtClean="0">
                <a:latin typeface="Times New Roman" pitchFamily="18" charset="0"/>
                <a:cs typeface="Times New Roman" pitchFamily="18" charset="0"/>
              </a:rPr>
              <a:t>).</a:t>
            </a:r>
          </a:p>
          <a:p>
            <a:pPr algn="just"/>
            <a:endParaRPr lang="ru-RU" sz="700" dirty="0" smtClean="0">
              <a:latin typeface="Times New Roman" pitchFamily="18" charset="0"/>
              <a:cs typeface="Times New Roman" pitchFamily="18" charset="0"/>
            </a:endParaRPr>
          </a:p>
          <a:p>
            <a:pPr algn="just">
              <a:buFont typeface="Wingdings" pitchFamily="2" charset="2"/>
              <a:buChar char="Ø"/>
            </a:pPr>
            <a:r>
              <a:rPr lang="ru-RU"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Efficient and fast simulation of models with huge data using supercomputers</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algn="just"/>
            <a:endParaRPr lang="ru-RU" sz="800" dirty="0" smtClean="0">
              <a:latin typeface="Times New Roman" pitchFamily="18" charset="0"/>
              <a:cs typeface="Times New Roman" pitchFamily="18" charset="0"/>
            </a:endParaRPr>
          </a:p>
          <a:p>
            <a:pPr algn="just">
              <a:buFont typeface="Wingdings" pitchFamily="2" charset="2"/>
              <a:buChar char="Ø"/>
            </a:pP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Freeware distributive and  quality documentation for the system.</a:t>
            </a:r>
            <a:endParaRPr lang="ru-RU" sz="2000" dirty="0">
              <a:latin typeface="Calibri" pitchFamily="34" charset="0"/>
            </a:endParaRPr>
          </a:p>
        </p:txBody>
      </p:sp>
      <p:sp>
        <p:nvSpPr>
          <p:cNvPr id="4" name="Номер слайда 3"/>
          <p:cNvSpPr>
            <a:spLocks noGrp="1"/>
          </p:cNvSpPr>
          <p:nvPr>
            <p:ph type="sldNum" sz="quarter" idx="12"/>
          </p:nvPr>
        </p:nvSpPr>
        <p:spPr/>
        <p:txBody>
          <a:bodyPr/>
          <a:lstStyle/>
          <a:p>
            <a:pPr>
              <a:defRPr/>
            </a:pPr>
            <a:fld id="{AAD4057E-7DE8-4E3F-BFC0-35545A7FD4F7}" type="slidenum">
              <a:rPr lang="ru-RU" smtClean="0"/>
              <a:pPr>
                <a:defRPr/>
              </a:pPr>
              <a:t>4</a:t>
            </a:fld>
            <a:endParaRPr lang="ru-RU" dirty="0"/>
          </a:p>
        </p:txBody>
      </p:sp>
      <p:sp>
        <p:nvSpPr>
          <p:cNvPr id="6" name="TextBox 5"/>
          <p:cNvSpPr txBox="1"/>
          <p:nvPr/>
        </p:nvSpPr>
        <p:spPr>
          <a:xfrm>
            <a:off x="571472" y="785794"/>
            <a:ext cx="8143932" cy="707886"/>
          </a:xfrm>
          <a:prstGeom prst="rect">
            <a:avLst/>
          </a:prstGeom>
          <a:noFill/>
        </p:spPr>
        <p:txBody>
          <a:bodyPr wrap="square" rtlCol="0">
            <a:spAutoFit/>
          </a:bodyPr>
          <a:lstStyle/>
          <a:p>
            <a:pPr algn="ctr"/>
            <a:r>
              <a:rPr lang="en-US" sz="2000" b="1" dirty="0" smtClean="0">
                <a:solidFill>
                  <a:srgbClr val="0070C0"/>
                </a:solidFill>
                <a:latin typeface="Times New Roman" pitchFamily="18" charset="0"/>
                <a:cs typeface="Times New Roman" pitchFamily="18" charset="0"/>
              </a:rPr>
              <a:t>What kind or requirements turn  a system into a useful tool for the researchers of fine-grain parallelism?</a:t>
            </a:r>
            <a:endParaRPr lang="ru-RU"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
          <p:cNvSpPr txBox="1">
            <a:spLocks noGrp="1" noChangeArrowheads="1"/>
          </p:cNvSpPr>
          <p:nvPr>
            <p:ph type="title"/>
          </p:nvPr>
        </p:nvSpPr>
        <p:spPr bwMode="auto">
          <a:xfrm>
            <a:off x="457200" y="-24"/>
            <a:ext cx="8186766" cy="1511288"/>
          </a:xfrm>
          <a:prstGeom prst="rect">
            <a:avLst/>
          </a:prstGeom>
          <a:noFill/>
          <a:ln w="9525">
            <a:noFill/>
            <a:round/>
            <a:headEnd/>
            <a:tailEnd/>
          </a:ln>
        </p:spPr>
        <p:txBody>
          <a:bodyPr lIns="78903" tIns="39452" rIns="78903" bIns="39452">
            <a:normAutofit fontScale="90000"/>
          </a:bodyPr>
          <a:lstStyle/>
          <a:p>
            <a:pPr algn="ctr">
              <a:tabLst>
                <a:tab pos="633413" algn="l"/>
                <a:tab pos="1268413" algn="l"/>
                <a:tab pos="1903413" algn="l"/>
                <a:tab pos="2538413" algn="l"/>
                <a:tab pos="3171825" algn="l"/>
                <a:tab pos="3806825" algn="l"/>
                <a:tab pos="4441825" algn="l"/>
                <a:tab pos="5076825" algn="l"/>
                <a:tab pos="5710238" algn="l"/>
                <a:tab pos="6345238" algn="l"/>
                <a:tab pos="6980238" algn="l"/>
                <a:tab pos="7615238" algn="l"/>
                <a:tab pos="8250238" algn="l"/>
              </a:tabLst>
            </a:pPr>
            <a:r>
              <a:rPr lang="en-US" sz="3100" b="1" dirty="0" smtClean="0">
                <a:solidFill>
                  <a:srgbClr val="000000"/>
                </a:solidFill>
                <a:latin typeface="Times New Roman" pitchFamily="18" charset="0"/>
                <a:ea typeface="MS Gothic"/>
                <a:cs typeface="Times New Roman" pitchFamily="18" charset="0"/>
              </a:rPr>
              <a:t>System’s architecture</a:t>
            </a:r>
            <a:endParaRPr lang="ru-RU" sz="3100" b="1" dirty="0">
              <a:solidFill>
                <a:srgbClr val="000000"/>
              </a:solidFill>
              <a:latin typeface="Times New Roman" pitchFamily="18" charset="0"/>
              <a:ea typeface="MS Gothic"/>
              <a:cs typeface="Times New Roman" pitchFamily="18" charset="0"/>
            </a:endParaRPr>
          </a:p>
          <a:p>
            <a:pPr algn="ctr">
              <a:tabLst>
                <a:tab pos="633413" algn="l"/>
                <a:tab pos="1268413" algn="l"/>
                <a:tab pos="1903413" algn="l"/>
                <a:tab pos="2538413" algn="l"/>
                <a:tab pos="3171825" algn="l"/>
                <a:tab pos="3806825" algn="l"/>
                <a:tab pos="4441825" algn="l"/>
                <a:tab pos="5076825" algn="l"/>
                <a:tab pos="5710238" algn="l"/>
                <a:tab pos="6345238" algn="l"/>
                <a:tab pos="6980238" algn="l"/>
                <a:tab pos="7615238" algn="l"/>
                <a:tab pos="8250238" algn="l"/>
              </a:tabLst>
            </a:pPr>
            <a:endParaRPr lang="ru-RU" sz="800" b="1" dirty="0">
              <a:solidFill>
                <a:srgbClr val="000000"/>
              </a:solidFill>
              <a:latin typeface="Times New Roman" pitchFamily="18" charset="0"/>
              <a:ea typeface="MS Gothic"/>
              <a:cs typeface="Times New Roman" pitchFamily="18" charset="0"/>
            </a:endParaRPr>
          </a:p>
          <a:p>
            <a:pPr algn="just">
              <a:tabLst>
                <a:tab pos="633413" algn="l"/>
                <a:tab pos="1268413" algn="l"/>
                <a:tab pos="1903413" algn="l"/>
                <a:tab pos="2538413" algn="l"/>
                <a:tab pos="3171825" algn="l"/>
                <a:tab pos="3806825" algn="l"/>
                <a:tab pos="4441825" algn="l"/>
                <a:tab pos="5076825" algn="l"/>
                <a:tab pos="5710238" algn="l"/>
                <a:tab pos="6345238" algn="l"/>
                <a:tab pos="6980238" algn="l"/>
                <a:tab pos="7615238" algn="l"/>
                <a:tab pos="8250238" algn="l"/>
              </a:tabLst>
            </a:pPr>
            <a:r>
              <a:rPr lang="en-US" sz="2000" dirty="0" smtClean="0">
                <a:solidFill>
                  <a:srgbClr val="000000"/>
                </a:solidFill>
                <a:latin typeface="Times New Roman" pitchFamily="18" charset="0"/>
                <a:ea typeface="MS Gothic"/>
                <a:cs typeface="Times New Roman" pitchFamily="18" charset="0"/>
              </a:rPr>
              <a:t>Consists of kernel and external modules</a:t>
            </a:r>
            <a:r>
              <a:rPr lang="ru-RU" sz="2000" dirty="0" smtClean="0">
                <a:solidFill>
                  <a:srgbClr val="000000"/>
                </a:solidFill>
                <a:latin typeface="Times New Roman" pitchFamily="18" charset="0"/>
                <a:ea typeface="MS Gothic"/>
                <a:cs typeface="Times New Roman" pitchFamily="18" charset="0"/>
              </a:rPr>
              <a:t>. </a:t>
            </a:r>
            <a:r>
              <a:rPr lang="en-US" sz="2000" dirty="0" smtClean="0">
                <a:solidFill>
                  <a:srgbClr val="000000"/>
                </a:solidFill>
                <a:latin typeface="Times New Roman" pitchFamily="18" charset="0"/>
                <a:ea typeface="MS Gothic"/>
                <a:cs typeface="Times New Roman" pitchFamily="18" charset="0"/>
              </a:rPr>
              <a:t>Own library Dynamically Configurable Modular System (DCMS) is used as a kernel. The application components of the system are built from external modules using the technology of component assembly</a:t>
            </a:r>
            <a:r>
              <a:rPr lang="ru-RU" sz="2000" dirty="0" smtClean="0">
                <a:solidFill>
                  <a:srgbClr val="000000"/>
                </a:solidFill>
                <a:latin typeface="Times New Roman" pitchFamily="18" charset="0"/>
                <a:ea typeface="MS Mincho" pitchFamily="49" charset="-128"/>
                <a:cs typeface="Times New Roman" pitchFamily="18" charset="0"/>
              </a:rPr>
              <a:t>.</a:t>
            </a:r>
            <a:endParaRPr lang="ru-RU" sz="2000" dirty="0">
              <a:solidFill>
                <a:srgbClr val="000000"/>
              </a:solidFill>
              <a:latin typeface="Times New Roman" pitchFamily="18" charset="0"/>
              <a:ea typeface="MS Mincho" pitchFamily="49" charset="-128"/>
              <a:cs typeface="Times New Roman" pitchFamily="18" charset="0"/>
            </a:endParaRPr>
          </a:p>
        </p:txBody>
      </p:sp>
      <p:pic>
        <p:nvPicPr>
          <p:cNvPr id="6" name="Рисунок 5" descr="winalt8.bmp"/>
          <p:cNvPicPr>
            <a:picLocks noChangeAspect="1"/>
          </p:cNvPicPr>
          <p:nvPr/>
        </p:nvPicPr>
        <p:blipFill>
          <a:blip r:embed="rId3" cstate="print"/>
          <a:stretch>
            <a:fillRect/>
          </a:stretch>
        </p:blipFill>
        <p:spPr>
          <a:xfrm>
            <a:off x="357158" y="1676297"/>
            <a:ext cx="8270634" cy="4824537"/>
          </a:xfrm>
          <a:prstGeom prst="rect">
            <a:avLst/>
          </a:prstGeom>
        </p:spPr>
      </p:pic>
      <p:sp>
        <p:nvSpPr>
          <p:cNvPr id="5" name="Номер слайда 4"/>
          <p:cNvSpPr>
            <a:spLocks noGrp="1"/>
          </p:cNvSpPr>
          <p:nvPr>
            <p:ph type="sldNum" sz="quarter" idx="12"/>
          </p:nvPr>
        </p:nvSpPr>
        <p:spPr/>
        <p:txBody>
          <a:bodyPr/>
          <a:lstStyle/>
          <a:p>
            <a:fld id="{04BF3423-8A33-4B7C-BAD6-88868AF7816C}" type="slidenum">
              <a:rPr lang="ru-RU" smtClean="0"/>
              <a:pPr/>
              <a:t>5</a:t>
            </a:fld>
            <a:endParaRPr 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1422"/>
            <a:ext cx="8229600" cy="714372"/>
          </a:xfrm>
        </p:spPr>
        <p:txBody>
          <a:bodyPr>
            <a:normAutofit/>
          </a:bodyPr>
          <a:lstStyle/>
          <a:p>
            <a:r>
              <a:rPr lang="en-US" sz="2800" b="1" dirty="0" smtClean="0">
                <a:latin typeface="Times New Roman" pitchFamily="18" charset="0"/>
                <a:cs typeface="Times New Roman" pitchFamily="18" charset="0"/>
              </a:rPr>
              <a:t>System’s architecture commented</a:t>
            </a:r>
            <a:endParaRPr lang="ru-RU" sz="2800" b="1" dirty="0">
              <a:latin typeface="Times New Roman" pitchFamily="18" charset="0"/>
              <a:cs typeface="Times New Roman" pitchFamily="18" charset="0"/>
            </a:endParaRPr>
          </a:p>
        </p:txBody>
      </p:sp>
      <p:sp>
        <p:nvSpPr>
          <p:cNvPr id="3" name="TextBox 2"/>
          <p:cNvSpPr txBox="1"/>
          <p:nvPr/>
        </p:nvSpPr>
        <p:spPr>
          <a:xfrm>
            <a:off x="214282" y="989942"/>
            <a:ext cx="8715436"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DCMS library is a superstructure above OS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Win</a:t>
            </a:r>
            <a:r>
              <a:rPr lang="ru-RU" sz="2000" dirty="0" smtClean="0">
                <a:latin typeface="Times New Roman" pitchFamily="18" charset="0"/>
                <a:cs typeface="Times New Roman" pitchFamily="18" charset="0"/>
              </a:rPr>
              <a:t>32, </a:t>
            </a:r>
            <a:r>
              <a:rPr lang="en-US" sz="2000" dirty="0" smtClean="0">
                <a:latin typeface="Times New Roman" pitchFamily="18" charset="0"/>
                <a:cs typeface="Times New Roman" pitchFamily="18" charset="0"/>
              </a:rPr>
              <a:t>Linux</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It implements operations for processing of data structure and for inter-modular communications based on event-driven mechanisms</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The objective of DCMS is to provide openness of system’s architecture not only at the level of addition of new modules, but also at the level of formation of new components from these modules</a:t>
            </a:r>
            <a:r>
              <a:rPr lang="ru-RU" sz="2000" dirty="0" smtClean="0">
                <a:latin typeface="Times New Roman" pitchFamily="18" charset="0"/>
                <a:cs typeface="Times New Roman" pitchFamily="18" charset="0"/>
              </a:rPr>
              <a:t>. </a:t>
            </a:r>
            <a:endParaRPr lang="ru-RU" sz="2000" dirty="0">
              <a:latin typeface="Times New Roman" pitchFamily="18" charset="0"/>
              <a:cs typeface="Times New Roman" pitchFamily="18" charset="0"/>
            </a:endParaRPr>
          </a:p>
        </p:txBody>
      </p:sp>
      <p:sp>
        <p:nvSpPr>
          <p:cNvPr id="4" name="TextBox 3"/>
          <p:cNvSpPr txBox="1"/>
          <p:nvPr/>
        </p:nvSpPr>
        <p:spPr>
          <a:xfrm>
            <a:off x="285720" y="3111057"/>
            <a:ext cx="8501122" cy="163121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Console version provides a set of function that is sufficient to execute models, but it lacks functions of user’s interface. The graphical environment compensates this limitation providing graphical tools for visual construction and debugging of models</a:t>
            </a:r>
            <a:r>
              <a:rPr lang="ru-RU" sz="2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 The extraction of a stand alone console version of the system facilitates the construction of alternative graphical environments on its basis</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5" name="TextBox 4"/>
          <p:cNvSpPr txBox="1"/>
          <p:nvPr/>
        </p:nvSpPr>
        <p:spPr>
          <a:xfrm>
            <a:off x="428596" y="5429264"/>
            <a:ext cx="8429684" cy="707886"/>
          </a:xfrm>
          <a:prstGeom prst="rect">
            <a:avLst/>
          </a:prstGeom>
          <a:noFill/>
        </p:spPr>
        <p:txBody>
          <a:bodyPr wrap="square" rtlCol="0">
            <a:spAutoFit/>
          </a:bodyPr>
          <a:lstStyle/>
          <a:p>
            <a:pPr algn="just"/>
            <a:r>
              <a:rPr lang="en-US" sz="2000" dirty="0" smtClean="0">
                <a:latin typeface="Times New Roman" pitchFamily="18" charset="0"/>
                <a:cs typeface="Times New Roman" pitchFamily="18" charset="0"/>
              </a:rPr>
              <a:t>Further such components as WinALT GUI version</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site of WinALT</a:t>
            </a:r>
            <a:r>
              <a:rPr lang="ru-RU" sz="20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parallel version of WinALT are considered in more details</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04BF3423-8A33-4B7C-BAD6-88868AF7816C}"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214313" y="0"/>
            <a:ext cx="8715375" cy="582613"/>
          </a:xfrm>
        </p:spPr>
        <p:txBody>
          <a:bodyPr>
            <a:normAutofit/>
          </a:bodyPr>
          <a:lstStyle/>
          <a:p>
            <a:r>
              <a:rPr lang="en-US" sz="2800" b="1" dirty="0" smtClean="0">
                <a:latin typeface="Times New Roman" pitchFamily="18" charset="0"/>
                <a:cs typeface="Times New Roman" pitchFamily="18" charset="0"/>
              </a:rPr>
              <a:t>General description of GUI </a:t>
            </a:r>
            <a:r>
              <a:rPr lang="ru-RU" sz="2800" b="1" dirty="0" smtClean="0">
                <a:latin typeface="Times New Roman" pitchFamily="18" charset="0"/>
                <a:cs typeface="Times New Roman" pitchFamily="18" charset="0"/>
              </a:rPr>
              <a:t>WinALT </a:t>
            </a:r>
            <a:r>
              <a:rPr lang="en-US" sz="2800" b="1" dirty="0" smtClean="0">
                <a:latin typeface="Times New Roman" pitchFamily="18" charset="0"/>
                <a:cs typeface="Times New Roman" pitchFamily="18" charset="0"/>
              </a:rPr>
              <a:t>component</a:t>
            </a:r>
            <a:endParaRPr lang="ru-RU" sz="2800" b="1" dirty="0" smtClean="0">
              <a:latin typeface="Times New Roman" pitchFamily="18" charset="0"/>
              <a:cs typeface="Times New Roman" pitchFamily="18" charset="0"/>
            </a:endParaRPr>
          </a:p>
        </p:txBody>
      </p:sp>
      <p:sp>
        <p:nvSpPr>
          <p:cNvPr id="6147" name="TextBox 2"/>
          <p:cNvSpPr txBox="1">
            <a:spLocks noChangeArrowheads="1"/>
          </p:cNvSpPr>
          <p:nvPr/>
        </p:nvSpPr>
        <p:spPr bwMode="auto">
          <a:xfrm>
            <a:off x="428625" y="3068960"/>
            <a:ext cx="8715375" cy="1015663"/>
          </a:xfrm>
          <a:prstGeom prst="rect">
            <a:avLst/>
          </a:prstGeom>
          <a:noFill/>
          <a:ln w="9525">
            <a:noFill/>
            <a:miter lim="800000"/>
            <a:headEnd/>
            <a:tailEnd/>
          </a:ln>
        </p:spPr>
        <p:txBody>
          <a:bodyPr>
            <a:spAutoFit/>
          </a:bodyPr>
          <a:lstStyle/>
          <a:p>
            <a:r>
              <a:rPr lang="en-US" sz="2000" dirty="0" smtClean="0">
                <a:solidFill>
                  <a:srgbClr val="0070C0"/>
                </a:solidFill>
                <a:latin typeface="Times New Roman" pitchFamily="18" charset="0"/>
                <a:cs typeface="Times New Roman" pitchFamily="18" charset="0"/>
              </a:rPr>
              <a:t>Platform</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Windows NT, XP (IA 32, Win32)</a:t>
            </a:r>
          </a:p>
          <a:p>
            <a:r>
              <a:rPr lang="en-US" sz="2000" dirty="0" smtClean="0">
                <a:solidFill>
                  <a:srgbClr val="0070C0"/>
                </a:solidFill>
                <a:latin typeface="Times New Roman" pitchFamily="18" charset="0"/>
                <a:cs typeface="Times New Roman" pitchFamily="18" charset="0"/>
              </a:rPr>
              <a:t>Programming language</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 C++</a:t>
            </a:r>
          </a:p>
          <a:p>
            <a:r>
              <a:rPr lang="en-US" sz="2000" dirty="0" smtClean="0">
                <a:solidFill>
                  <a:srgbClr val="0070C0"/>
                </a:solidFill>
                <a:latin typeface="Times New Roman" pitchFamily="18" charset="0"/>
                <a:cs typeface="Times New Roman" pitchFamily="18" charset="0"/>
              </a:rPr>
              <a:t>Used libraries</a:t>
            </a:r>
            <a:r>
              <a:rPr lang="ru-RU"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MFC, DCMS</a:t>
            </a:r>
            <a:endParaRPr lang="ru-RU" sz="2000" dirty="0">
              <a:latin typeface="Times New Roman" pitchFamily="18" charset="0"/>
              <a:cs typeface="Times New Roman" pitchFamily="18" charset="0"/>
            </a:endParaRPr>
          </a:p>
        </p:txBody>
      </p:sp>
      <p:sp>
        <p:nvSpPr>
          <p:cNvPr id="6148" name="TextBox 3"/>
          <p:cNvSpPr txBox="1">
            <a:spLocks noChangeArrowheads="1"/>
          </p:cNvSpPr>
          <p:nvPr/>
        </p:nvSpPr>
        <p:spPr bwMode="auto">
          <a:xfrm>
            <a:off x="429196" y="4149080"/>
            <a:ext cx="8463284" cy="2246769"/>
          </a:xfrm>
          <a:prstGeom prst="rect">
            <a:avLst/>
          </a:prstGeom>
          <a:noFill/>
          <a:ln w="9525">
            <a:noFill/>
            <a:miter lim="800000"/>
            <a:headEnd/>
            <a:tailEnd/>
          </a:ln>
        </p:spPr>
        <p:txBody>
          <a:bodyPr wrap="square">
            <a:spAutoFit/>
          </a:bodyPr>
          <a:lstStyle/>
          <a:p>
            <a:r>
              <a:rPr lang="en-US" sz="2000" dirty="0" smtClean="0">
                <a:solidFill>
                  <a:srgbClr val="0070C0"/>
                </a:solidFill>
                <a:latin typeface="Times New Roman" pitchFamily="18" charset="0"/>
                <a:cs typeface="Times New Roman" pitchFamily="18" charset="0"/>
              </a:rPr>
              <a:t>Main functions</a:t>
            </a:r>
            <a:r>
              <a:rPr lang="ru-RU" sz="2000" dirty="0" smtClean="0">
                <a:latin typeface="Times New Roman" pitchFamily="18" charset="0"/>
                <a:cs typeface="Times New Roman" pitchFamily="18" charset="0"/>
              </a:rPr>
              <a:t>:</a:t>
            </a:r>
          </a:p>
          <a:p>
            <a:pPr>
              <a:buFont typeface="Wingdings" pitchFamily="2" charset="2"/>
              <a:buChar char="Ø"/>
            </a:pPr>
            <a:r>
              <a:rPr lang="en-US" sz="2000" dirty="0" smtClean="0">
                <a:latin typeface="Times New Roman" pitchFamily="18" charset="0"/>
                <a:cs typeface="Times New Roman" pitchFamily="18" charset="0"/>
              </a:rPr>
              <a:t> Construction and editing of multi-window project of a model</a:t>
            </a:r>
            <a:endParaRPr lang="ru-RU" sz="2000" dirty="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Visual construction and editing of data objects of model</a:t>
            </a:r>
            <a:endParaRPr lang="ru-RU" sz="2000" dirty="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Editing of texts of simulation programs</a:t>
            </a:r>
            <a:endParaRPr lang="ru-RU" sz="2000" dirty="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Visual debugging and execution of a model</a:t>
            </a:r>
            <a:endParaRPr lang="ru-RU"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Addition of modules to the library of language functions</a:t>
            </a:r>
            <a:endParaRPr lang="ru-RU" sz="2000" dirty="0" smtClean="0">
              <a:latin typeface="Times New Roman" pitchFamily="18" charset="0"/>
              <a:cs typeface="Times New Roman" pitchFamily="18" charset="0"/>
            </a:endParaRPr>
          </a:p>
          <a:p>
            <a:pPr>
              <a:buFont typeface="Wingdings" pitchFamily="2" charset="2"/>
              <a:buChar char="Ø"/>
            </a:pPr>
            <a:r>
              <a:rPr lang="en-US" sz="2000" dirty="0" smtClean="0">
                <a:latin typeface="Times New Roman" pitchFamily="18" charset="0"/>
                <a:cs typeface="Times New Roman" pitchFamily="18" charset="0"/>
              </a:rPr>
              <a:t> Addition of modules to libraries of formats and simulation modes</a:t>
            </a:r>
            <a:endParaRPr lang="ru-RU" sz="2000" dirty="0">
              <a:latin typeface="Times New Roman" pitchFamily="18" charset="0"/>
              <a:cs typeface="Times New Roman" pitchFamily="18" charset="0"/>
            </a:endParaRPr>
          </a:p>
        </p:txBody>
      </p:sp>
      <p:sp>
        <p:nvSpPr>
          <p:cNvPr id="6150" name="TextBox 7"/>
          <p:cNvSpPr txBox="1">
            <a:spLocks noChangeArrowheads="1"/>
          </p:cNvSpPr>
          <p:nvPr/>
        </p:nvSpPr>
        <p:spPr bwMode="auto">
          <a:xfrm>
            <a:off x="428596" y="714356"/>
            <a:ext cx="8429625" cy="2416046"/>
          </a:xfrm>
          <a:prstGeom prst="rect">
            <a:avLst/>
          </a:prstGeom>
          <a:noFill/>
          <a:ln w="9525">
            <a:noFill/>
            <a:miter lim="800000"/>
            <a:headEnd/>
            <a:tailEnd/>
          </a:ln>
        </p:spPr>
        <p:txBody>
          <a:bodyPr>
            <a:spAutoFit/>
          </a:bodyPr>
          <a:lstStyle/>
          <a:p>
            <a:pPr algn="just"/>
            <a:r>
              <a:rPr lang="en-US" sz="2000" dirty="0" smtClean="0">
                <a:solidFill>
                  <a:srgbClr val="000000"/>
                </a:solidFill>
                <a:latin typeface="Times New Roman" pitchFamily="18" charset="0"/>
                <a:cs typeface="Times New Roman" pitchFamily="18" charset="0"/>
              </a:rPr>
              <a:t>A simulation program in WinALT operates with graphical images of data and commands when the neighborhoods are local which is rather common in models with fine-grain parallelism. The graphical objects in the system are cellular arrays and templates composed of colored cells. A color graphically represents a state’s cell. Each cellular array has a name. It can contain cells in “empty” state. Such a cell is graphically represented by a diagonal cross. WinALT is a system of visual programming for this case</a:t>
            </a:r>
            <a:r>
              <a:rPr lang="en-US" sz="1600" dirty="0" smtClean="0">
                <a:solidFill>
                  <a:srgbClr val="000000"/>
                </a:solidFill>
                <a:latin typeface="Times New Roman" pitchFamily="18" charset="0"/>
                <a:cs typeface="Times New Roman" pitchFamily="18" charset="0"/>
              </a:rPr>
              <a:t>.</a:t>
            </a:r>
            <a:endParaRPr lang="ru-RU" sz="1600" dirty="0">
              <a:solidFill>
                <a:srgbClr val="000000"/>
              </a:solidFill>
              <a:latin typeface="Times New Roman" pitchFamily="18" charset="0"/>
              <a:cs typeface="Times New Roman" pitchFamily="18" charset="0"/>
            </a:endParaRPr>
          </a:p>
          <a:p>
            <a:endParaRPr lang="ru-RU" sz="1200" dirty="0"/>
          </a:p>
        </p:txBody>
      </p:sp>
      <p:sp>
        <p:nvSpPr>
          <p:cNvPr id="9" name="Номер слайда 8"/>
          <p:cNvSpPr>
            <a:spLocks noGrp="1"/>
          </p:cNvSpPr>
          <p:nvPr>
            <p:ph type="sldNum" sz="quarter" idx="12"/>
          </p:nvPr>
        </p:nvSpPr>
        <p:spPr>
          <a:xfrm>
            <a:off x="6724680" y="6356350"/>
            <a:ext cx="2133600" cy="365125"/>
          </a:xfrm>
        </p:spPr>
        <p:txBody>
          <a:bodyPr/>
          <a:lstStyle/>
          <a:p>
            <a:pPr>
              <a:defRPr/>
            </a:pPr>
            <a:fld id="{2FE2BA1C-ACBF-4884-8000-10621393B225}" type="slidenum">
              <a:rPr lang="ru-RU" smtClean="0"/>
              <a:pPr>
                <a:defRPr/>
              </a:pPr>
              <a:t>7</a:t>
            </a:fld>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28625" y="0"/>
            <a:ext cx="8229600" cy="511175"/>
          </a:xfrm>
        </p:spPr>
        <p:txBody>
          <a:bodyPr>
            <a:noAutofit/>
          </a:bodyPr>
          <a:lstStyle/>
          <a:p>
            <a:r>
              <a:rPr lang="en-US" sz="2800" b="1" dirty="0" smtClean="0">
                <a:latin typeface="Times New Roman" pitchFamily="18" charset="0"/>
                <a:cs typeface="Times New Roman" pitchFamily="18" charset="0"/>
              </a:rPr>
              <a:t>Visual appearance of  </a:t>
            </a:r>
            <a:r>
              <a:rPr lang="ru-RU" sz="2800" b="1" dirty="0" smtClean="0">
                <a:latin typeface="Times New Roman" pitchFamily="18" charset="0"/>
                <a:cs typeface="Times New Roman" pitchFamily="18" charset="0"/>
              </a:rPr>
              <a:t>WinALT</a:t>
            </a:r>
            <a:r>
              <a:rPr lang="en-US" sz="2800" b="1" dirty="0" smtClean="0">
                <a:latin typeface="Times New Roman" pitchFamily="18" charset="0"/>
                <a:cs typeface="Times New Roman" pitchFamily="18" charset="0"/>
              </a:rPr>
              <a:t> GUI component</a:t>
            </a:r>
            <a:endParaRPr lang="ru-RU" sz="2800" b="1" dirty="0" smtClean="0">
              <a:latin typeface="Times New Roman" pitchFamily="18" charset="0"/>
              <a:cs typeface="Times New Roman" pitchFamily="18" charset="0"/>
            </a:endParaRPr>
          </a:p>
        </p:txBody>
      </p:sp>
      <p:sp>
        <p:nvSpPr>
          <p:cNvPr id="14340" name="TextBox 3"/>
          <p:cNvSpPr txBox="1">
            <a:spLocks noChangeArrowheads="1"/>
          </p:cNvSpPr>
          <p:nvPr/>
        </p:nvSpPr>
        <p:spPr bwMode="auto">
          <a:xfrm>
            <a:off x="785813" y="681319"/>
            <a:ext cx="5000625" cy="523220"/>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(1)</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Main system’s window</a:t>
            </a:r>
            <a:r>
              <a:rPr lang="ru-RU" sz="1400" dirty="0" smtClean="0">
                <a:latin typeface="Times New Roman" pitchFamily="18" charset="0"/>
                <a:cs typeface="Times New Roman" pitchFamily="18" charset="0"/>
              </a:rPr>
              <a:t> – </a:t>
            </a:r>
            <a:r>
              <a:rPr lang="en-US" sz="1400" dirty="0" smtClean="0">
                <a:latin typeface="Times New Roman" pitchFamily="18" charset="0"/>
                <a:cs typeface="Times New Roman" pitchFamily="18" charset="0"/>
              </a:rPr>
              <a:t>all the user’s actions for construction and editing of fine-grain models are performed in this window</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4341" name="TextBox 5"/>
          <p:cNvSpPr txBox="1">
            <a:spLocks noChangeArrowheads="1"/>
          </p:cNvSpPr>
          <p:nvPr/>
        </p:nvSpPr>
        <p:spPr bwMode="auto">
          <a:xfrm>
            <a:off x="6572250" y="639529"/>
            <a:ext cx="2428875" cy="738664"/>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(2)</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Project window </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represents all files and cellular objects that belong to a project.</a:t>
            </a:r>
            <a:endParaRPr lang="ru-RU" sz="1400" dirty="0">
              <a:latin typeface="Times New Roman" pitchFamily="18" charset="0"/>
              <a:cs typeface="Times New Roman" pitchFamily="18" charset="0"/>
            </a:endParaRPr>
          </a:p>
        </p:txBody>
      </p:sp>
      <p:sp>
        <p:nvSpPr>
          <p:cNvPr id="14342" name="TextBox 6"/>
          <p:cNvSpPr txBox="1">
            <a:spLocks noChangeArrowheads="1"/>
          </p:cNvSpPr>
          <p:nvPr/>
        </p:nvSpPr>
        <p:spPr bwMode="auto">
          <a:xfrm>
            <a:off x="6572250" y="1428736"/>
            <a:ext cx="2428875" cy="954107"/>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(3)</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Data window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shows names and values of variables when model is being executed or debugged.</a:t>
            </a:r>
            <a:endParaRPr lang="ru-RU" sz="1400" dirty="0">
              <a:latin typeface="Times New Roman" pitchFamily="18" charset="0"/>
              <a:cs typeface="Times New Roman" pitchFamily="18" charset="0"/>
            </a:endParaRPr>
          </a:p>
        </p:txBody>
      </p:sp>
      <p:sp>
        <p:nvSpPr>
          <p:cNvPr id="14343" name="TextBox 7"/>
          <p:cNvSpPr txBox="1">
            <a:spLocks noChangeArrowheads="1"/>
          </p:cNvSpPr>
          <p:nvPr/>
        </p:nvSpPr>
        <p:spPr bwMode="auto">
          <a:xfrm>
            <a:off x="6572250" y="2357430"/>
            <a:ext cx="2428875" cy="954107"/>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(4)</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Window for debugger service information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serves for interaction of a user with debugger</a:t>
            </a:r>
            <a:endParaRPr lang="ru-RU" sz="1400" dirty="0">
              <a:latin typeface="Times New Roman" pitchFamily="18" charset="0"/>
              <a:cs typeface="Times New Roman" pitchFamily="18" charset="0"/>
            </a:endParaRPr>
          </a:p>
        </p:txBody>
      </p:sp>
      <p:sp>
        <p:nvSpPr>
          <p:cNvPr id="14344" name="TextBox 8"/>
          <p:cNvSpPr txBox="1">
            <a:spLocks noChangeArrowheads="1"/>
          </p:cNvSpPr>
          <p:nvPr/>
        </p:nvSpPr>
        <p:spPr bwMode="auto">
          <a:xfrm>
            <a:off x="6572250" y="3356992"/>
            <a:ext cx="2428875" cy="954107"/>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(5)</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Application workspace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serves for visualization of cellular objects and simulation programs</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4345" name="TextBox 9"/>
          <p:cNvSpPr txBox="1">
            <a:spLocks noChangeArrowheads="1"/>
          </p:cNvSpPr>
          <p:nvPr/>
        </p:nvSpPr>
        <p:spPr bwMode="auto">
          <a:xfrm>
            <a:off x="6572250" y="4293096"/>
            <a:ext cx="2428875" cy="1169551"/>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(6)</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Sheet </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kept in file with extension </a:t>
            </a:r>
            <a:r>
              <a:rPr lang="ru-RU" sz="1400" dirty="0" smtClean="0">
                <a:latin typeface="Times New Roman" pitchFamily="18" charset="0"/>
                <a:cs typeface="Times New Roman" pitchFamily="18" charset="0"/>
              </a:rPr>
              <a:t>.3do</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contains editable cellular objects</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 There can be any number of such sheets</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4346" name="TextBox 10"/>
          <p:cNvSpPr txBox="1">
            <a:spLocks noChangeArrowheads="1"/>
          </p:cNvSpPr>
          <p:nvPr/>
        </p:nvSpPr>
        <p:spPr bwMode="auto">
          <a:xfrm>
            <a:off x="6588224" y="5429250"/>
            <a:ext cx="2357437" cy="1169551"/>
          </a:xfrm>
          <a:prstGeom prst="rect">
            <a:avLst/>
          </a:prstGeom>
          <a:noFill/>
          <a:ln w="9525">
            <a:noFill/>
            <a:miter lim="800000"/>
            <a:headEnd/>
            <a:tailEnd/>
          </a:ln>
        </p:spPr>
        <p:txBody>
          <a:bodyPr>
            <a:spAutoFit/>
          </a:bodyPr>
          <a:lstStyle/>
          <a:p>
            <a:pPr algn="just"/>
            <a:r>
              <a:rPr lang="ru-RU" sz="1400" b="1" dirty="0">
                <a:solidFill>
                  <a:srgbClr val="FF0000"/>
                </a:solidFill>
                <a:latin typeface="Times New Roman" pitchFamily="18" charset="0"/>
                <a:cs typeface="Times New Roman" pitchFamily="18" charset="0"/>
              </a:rPr>
              <a:t>(7)</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Source text </a:t>
            </a:r>
            <a:r>
              <a:rPr lang="ru-RU" sz="1400" dirty="0" smtClean="0">
                <a:latin typeface="Times New Roman" pitchFamily="18" charset="0"/>
                <a:cs typeface="Times New Roman" pitchFamily="18" charset="0"/>
              </a:rPr>
              <a:t>(</a:t>
            </a:r>
            <a:r>
              <a:rPr lang="en-US" sz="1400" dirty="0" smtClean="0">
                <a:latin typeface="Times New Roman" pitchFamily="18" charset="0"/>
                <a:cs typeface="Times New Roman" pitchFamily="18" charset="0"/>
              </a:rPr>
              <a:t>kept in file with extension</a:t>
            </a:r>
            <a:r>
              <a:rPr lang="ru-RU" sz="1400" dirty="0" smtClean="0">
                <a:latin typeface="Times New Roman" pitchFamily="18" charset="0"/>
                <a:cs typeface="Times New Roman" pitchFamily="18" charset="0"/>
              </a:rPr>
              <a:t> </a:t>
            </a:r>
            <a:r>
              <a:rPr lang="ru-RU" sz="1400" dirty="0">
                <a:latin typeface="Times New Roman" pitchFamily="18" charset="0"/>
                <a:cs typeface="Times New Roman" pitchFamily="18" charset="0"/>
              </a:rPr>
              <a:t>.</a:t>
            </a:r>
            <a:r>
              <a:rPr lang="en-US" sz="1400" dirty="0" err="1">
                <a:latin typeface="Times New Roman" pitchFamily="18" charset="0"/>
                <a:cs typeface="Times New Roman" pitchFamily="18" charset="0"/>
              </a:rPr>
              <a:t>src</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contains editable text of simulation program. There can be any number of such windows.</a:t>
            </a:r>
            <a:endParaRPr lang="ru-RU" sz="1400" dirty="0">
              <a:latin typeface="Times New Roman" pitchFamily="18" charset="0"/>
              <a:cs typeface="Times New Roman" pitchFamily="18" charset="0"/>
            </a:endParaRPr>
          </a:p>
        </p:txBody>
      </p:sp>
      <p:pic>
        <p:nvPicPr>
          <p:cNvPr id="13" name="Рисунок 12" descr="ПРОЕКТ.bmp"/>
          <p:cNvPicPr>
            <a:picLocks noChangeAspect="1"/>
          </p:cNvPicPr>
          <p:nvPr/>
        </p:nvPicPr>
        <p:blipFill>
          <a:blip r:embed="rId2" cstate="print"/>
          <a:stretch>
            <a:fillRect/>
          </a:stretch>
        </p:blipFill>
        <p:spPr>
          <a:xfrm>
            <a:off x="71438" y="1500174"/>
            <a:ext cx="6429388" cy="4245645"/>
          </a:xfrm>
          <a:prstGeom prst="rect">
            <a:avLst/>
          </a:prstGeom>
        </p:spPr>
      </p:pic>
      <p:sp>
        <p:nvSpPr>
          <p:cNvPr id="14" name="TextBox 13"/>
          <p:cNvSpPr txBox="1"/>
          <p:nvPr/>
        </p:nvSpPr>
        <p:spPr>
          <a:xfrm>
            <a:off x="214282" y="5929330"/>
            <a:ext cx="6000792" cy="584775"/>
          </a:xfrm>
          <a:prstGeom prst="rect">
            <a:avLst/>
          </a:prstGeom>
          <a:noFill/>
        </p:spPr>
        <p:txBody>
          <a:bodyPr wrap="square" rtlCol="0">
            <a:spAutoFit/>
          </a:bodyPr>
          <a:lstStyle/>
          <a:p>
            <a:pPr algn="ctr"/>
            <a:r>
              <a:rPr lang="en-US" sz="1600" b="1" dirty="0" smtClean="0">
                <a:solidFill>
                  <a:srgbClr val="0070C0"/>
                </a:solidFill>
                <a:latin typeface="Times New Roman" pitchFamily="18" charset="0"/>
                <a:cs typeface="Times New Roman" pitchFamily="18" charset="0"/>
              </a:rPr>
              <a:t>The user’s interface of the system has virtually no deviations from a standard interface of a Windows application</a:t>
            </a:r>
            <a:r>
              <a:rPr lang="ru-RU" sz="1600" b="1" dirty="0" smtClean="0">
                <a:solidFill>
                  <a:srgbClr val="0070C0"/>
                </a:solidFill>
                <a:latin typeface="Times New Roman" pitchFamily="18" charset="0"/>
                <a:cs typeface="Times New Roman" pitchFamily="18" charset="0"/>
              </a:rPr>
              <a:t>.</a:t>
            </a:r>
            <a:endParaRPr lang="ru-RU" sz="1600" b="1" dirty="0">
              <a:solidFill>
                <a:srgbClr val="0070C0"/>
              </a:solidFill>
              <a:latin typeface="Times New Roman" pitchFamily="18" charset="0"/>
              <a:cs typeface="Times New Roman" pitchFamily="18" charset="0"/>
            </a:endParaRPr>
          </a:p>
        </p:txBody>
      </p:sp>
      <p:sp>
        <p:nvSpPr>
          <p:cNvPr id="12" name="Номер слайда 11"/>
          <p:cNvSpPr>
            <a:spLocks noGrp="1"/>
          </p:cNvSpPr>
          <p:nvPr>
            <p:ph type="sldNum" sz="quarter" idx="12"/>
          </p:nvPr>
        </p:nvSpPr>
        <p:spPr/>
        <p:txBody>
          <a:bodyPr/>
          <a:lstStyle/>
          <a:p>
            <a:fld id="{04BF3423-8A33-4B7C-BAD6-88868AF7816C}" type="slidenum">
              <a:rPr lang="ru-RU" smtClean="0"/>
              <a:pPr/>
              <a:t>8</a:t>
            </a:fld>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1"/>
          <p:cNvSpPr>
            <a:spLocks noGrp="1"/>
          </p:cNvSpPr>
          <p:nvPr>
            <p:ph type="title"/>
          </p:nvPr>
        </p:nvSpPr>
        <p:spPr>
          <a:xfrm>
            <a:off x="457200" y="274638"/>
            <a:ext cx="8229600" cy="439737"/>
          </a:xfrm>
        </p:spPr>
        <p:txBody>
          <a:bodyPr>
            <a:noAutofit/>
          </a:bodyPr>
          <a:lstStyle/>
          <a:p>
            <a:r>
              <a:rPr lang="en-US" sz="2800" b="1" dirty="0" smtClean="0">
                <a:latin typeface="Times New Roman" pitchFamily="18" charset="0"/>
                <a:cs typeface="Times New Roman" pitchFamily="18" charset="0"/>
              </a:rPr>
              <a:t>Menus and toolbars in </a:t>
            </a:r>
            <a:r>
              <a:rPr lang="ru-RU" sz="2800" b="1" dirty="0" smtClean="0">
                <a:latin typeface="Times New Roman" pitchFamily="18" charset="0"/>
                <a:cs typeface="Times New Roman" pitchFamily="18" charset="0"/>
              </a:rPr>
              <a:t>WinALT </a:t>
            </a:r>
            <a:r>
              <a:rPr lang="en-US" sz="2800" b="1" dirty="0" smtClean="0">
                <a:latin typeface="Times New Roman" pitchFamily="18" charset="0"/>
                <a:cs typeface="Times New Roman" pitchFamily="18" charset="0"/>
              </a:rPr>
              <a:t>GUI environment</a:t>
            </a:r>
            <a:endParaRPr lang="ru-RU" sz="2800" dirty="0" smtClean="0">
              <a:latin typeface="Times New Roman" pitchFamily="18" charset="0"/>
              <a:cs typeface="Times New Roman" pitchFamily="18" charset="0"/>
            </a:endParaRPr>
          </a:p>
        </p:txBody>
      </p:sp>
      <p:sp>
        <p:nvSpPr>
          <p:cNvPr id="16388" name="TextBox 3"/>
          <p:cNvSpPr txBox="1">
            <a:spLocks noChangeArrowheads="1"/>
          </p:cNvSpPr>
          <p:nvPr/>
        </p:nvSpPr>
        <p:spPr bwMode="auto">
          <a:xfrm>
            <a:off x="6643688" y="857250"/>
            <a:ext cx="2357437" cy="738664"/>
          </a:xfrm>
          <a:prstGeom prst="rect">
            <a:avLst/>
          </a:prstGeom>
          <a:noFill/>
          <a:ln w="9525">
            <a:noFill/>
            <a:miter lim="800000"/>
            <a:headEnd/>
            <a:tailEnd/>
          </a:ln>
        </p:spPr>
        <p:txBody>
          <a:bodyPr>
            <a:spAutoFit/>
          </a:bodyPr>
          <a:lstStyle/>
          <a:p>
            <a:pPr algn="just"/>
            <a:r>
              <a:rPr lang="en-US" sz="1400" b="1" dirty="0">
                <a:solidFill>
                  <a:srgbClr val="FF0000"/>
                </a:solidFill>
                <a:latin typeface="Times New Roman" pitchFamily="18" charset="0"/>
                <a:cs typeface="Times New Roman" pitchFamily="18" charset="0"/>
              </a:rPr>
              <a:t>Standard</a:t>
            </a:r>
            <a:r>
              <a:rPr lang="ru-RU" sz="1400" dirty="0">
                <a:latin typeface="Times New Roman" pitchFamily="18" charset="0"/>
                <a:cs typeface="Times New Roman" pitchFamily="18" charset="0"/>
              </a:rPr>
              <a:t> </a:t>
            </a:r>
            <a:r>
              <a:rPr lang="ru-RU" sz="1400" dirty="0" smtClean="0">
                <a:latin typeface="Times New Roman" pitchFamily="18" charset="0"/>
                <a:cs typeface="Times New Roman" pitchFamily="18" charset="0"/>
              </a:rPr>
              <a:t>– </a:t>
            </a:r>
            <a:r>
              <a:rPr lang="ru-RU" sz="1400" dirty="0" err="1" smtClean="0">
                <a:latin typeface="Times New Roman" pitchFamily="18" charset="0"/>
                <a:cs typeface="Times New Roman" pitchFamily="18" charset="0"/>
              </a:rPr>
              <a:t>Windows</a:t>
            </a:r>
            <a:r>
              <a:rPr lang="en-US" sz="1400" dirty="0" smtClean="0">
                <a:latin typeface="Times New Roman" pitchFamily="18" charset="0"/>
                <a:cs typeface="Times New Roman" pitchFamily="18" charset="0"/>
              </a:rPr>
              <a:t> toolbar for operations with files and clipboard.</a:t>
            </a:r>
            <a:endParaRPr lang="ru-RU" sz="1400" dirty="0">
              <a:latin typeface="Times New Roman" pitchFamily="18" charset="0"/>
              <a:cs typeface="Times New Roman" pitchFamily="18" charset="0"/>
            </a:endParaRPr>
          </a:p>
        </p:txBody>
      </p:sp>
      <p:sp>
        <p:nvSpPr>
          <p:cNvPr id="16389" name="TextBox 4"/>
          <p:cNvSpPr txBox="1">
            <a:spLocks noChangeArrowheads="1"/>
          </p:cNvSpPr>
          <p:nvPr/>
        </p:nvSpPr>
        <p:spPr bwMode="auto">
          <a:xfrm>
            <a:off x="6677917" y="2762925"/>
            <a:ext cx="2214563" cy="738664"/>
          </a:xfrm>
          <a:prstGeom prst="rect">
            <a:avLst/>
          </a:prstGeom>
          <a:noFill/>
          <a:ln w="9525">
            <a:noFill/>
            <a:miter lim="800000"/>
            <a:headEnd/>
            <a:tailEnd/>
          </a:ln>
        </p:spPr>
        <p:txBody>
          <a:bodyPr>
            <a:spAutoFit/>
          </a:bodyPr>
          <a:lstStyle/>
          <a:p>
            <a:pPr algn="just"/>
            <a:r>
              <a:rPr lang="ru-RU" sz="1400" b="1" dirty="0" err="1">
                <a:solidFill>
                  <a:srgbClr val="FF0000"/>
                </a:solidFill>
                <a:latin typeface="Times New Roman" pitchFamily="18" charset="0"/>
                <a:cs typeface="Times New Roman" pitchFamily="18" charset="0"/>
              </a:rPr>
              <a:t>Tools</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is a selector of visualization modes of a cellular</a:t>
            </a:r>
            <a:r>
              <a:rPr lang="ru-RU" sz="1400" dirty="0" smtClean="0">
                <a:latin typeface="Times New Roman" pitchFamily="18" charset="0"/>
                <a:cs typeface="Times New Roman" pitchFamily="18" charset="0"/>
              </a:rPr>
              <a:t> </a:t>
            </a:r>
            <a:r>
              <a:rPr lang="en-US" sz="1400" dirty="0" smtClean="0">
                <a:latin typeface="Times New Roman" pitchFamily="18" charset="0"/>
                <a:cs typeface="Times New Roman" pitchFamily="18" charset="0"/>
              </a:rPr>
              <a:t>object</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6390" name="TextBox 5"/>
          <p:cNvSpPr txBox="1">
            <a:spLocks noChangeArrowheads="1"/>
          </p:cNvSpPr>
          <p:nvPr/>
        </p:nvSpPr>
        <p:spPr bwMode="auto">
          <a:xfrm>
            <a:off x="6677917" y="1754232"/>
            <a:ext cx="2214563" cy="738664"/>
          </a:xfrm>
          <a:prstGeom prst="rect">
            <a:avLst/>
          </a:prstGeom>
          <a:noFill/>
          <a:ln w="9525">
            <a:noFill/>
            <a:miter lim="800000"/>
            <a:headEnd/>
            <a:tailEnd/>
          </a:ln>
        </p:spPr>
        <p:txBody>
          <a:bodyPr>
            <a:spAutoFit/>
          </a:bodyPr>
          <a:lstStyle/>
          <a:p>
            <a:pPr algn="just"/>
            <a:r>
              <a:rPr lang="ru-RU" sz="1400" b="1" dirty="0" err="1">
                <a:solidFill>
                  <a:srgbClr val="FF0000"/>
                </a:solidFill>
                <a:latin typeface="Times New Roman" pitchFamily="18" charset="0"/>
                <a:cs typeface="Times New Roman" pitchFamily="18" charset="0"/>
              </a:rPr>
              <a:t>Work</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changes properties and visualization settings of cellular object</a:t>
            </a:r>
            <a:r>
              <a:rPr lang="ru-RU" sz="1400" dirty="0" smtClean="0">
                <a:latin typeface="Times New Roman" pitchFamily="18" charset="0"/>
                <a:cs typeface="Times New Roman" pitchFamily="18" charset="0"/>
              </a:rPr>
              <a:t>.</a:t>
            </a:r>
            <a:endParaRPr lang="ru-RU" sz="1400" dirty="0">
              <a:latin typeface="Times New Roman" pitchFamily="18" charset="0"/>
              <a:cs typeface="Times New Roman" pitchFamily="18" charset="0"/>
            </a:endParaRPr>
          </a:p>
        </p:txBody>
      </p:sp>
      <p:sp>
        <p:nvSpPr>
          <p:cNvPr id="16391" name="TextBox 6"/>
          <p:cNvSpPr txBox="1">
            <a:spLocks noChangeArrowheads="1"/>
          </p:cNvSpPr>
          <p:nvPr/>
        </p:nvSpPr>
        <p:spPr bwMode="auto">
          <a:xfrm>
            <a:off x="6660232" y="3717032"/>
            <a:ext cx="2214563" cy="954107"/>
          </a:xfrm>
          <a:prstGeom prst="rect">
            <a:avLst/>
          </a:prstGeom>
          <a:noFill/>
          <a:ln w="9525">
            <a:noFill/>
            <a:miter lim="800000"/>
            <a:headEnd/>
            <a:tailEnd/>
          </a:ln>
        </p:spPr>
        <p:txBody>
          <a:bodyPr>
            <a:spAutoFit/>
          </a:bodyPr>
          <a:lstStyle/>
          <a:p>
            <a:pPr algn="just"/>
            <a:r>
              <a:rPr lang="ru-RU" sz="1400" b="1" dirty="0" err="1">
                <a:solidFill>
                  <a:srgbClr val="FF0000"/>
                </a:solidFill>
                <a:latin typeface="Times New Roman" pitchFamily="18" charset="0"/>
                <a:cs typeface="Times New Roman" pitchFamily="18" charset="0"/>
              </a:rPr>
              <a:t>Align</a:t>
            </a:r>
            <a:r>
              <a:rPr lang="ru-RU"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is a toolbar for setting up of placements of groups of cellular objects in a sheet.</a:t>
            </a:r>
            <a:endParaRPr lang="ru-RU" sz="1400" dirty="0">
              <a:latin typeface="Times New Roman" pitchFamily="18" charset="0"/>
              <a:cs typeface="Times New Roman" pitchFamily="18" charset="0"/>
            </a:endParaRPr>
          </a:p>
        </p:txBody>
      </p:sp>
      <p:sp>
        <p:nvSpPr>
          <p:cNvPr id="16392" name="TextBox 7"/>
          <p:cNvSpPr txBox="1">
            <a:spLocks noChangeArrowheads="1"/>
          </p:cNvSpPr>
          <p:nvPr/>
        </p:nvSpPr>
        <p:spPr bwMode="auto">
          <a:xfrm>
            <a:off x="6660232" y="4869160"/>
            <a:ext cx="2071687" cy="523220"/>
          </a:xfrm>
          <a:prstGeom prst="rect">
            <a:avLst/>
          </a:prstGeom>
          <a:noFill/>
          <a:ln w="9525">
            <a:noFill/>
            <a:miter lim="800000"/>
            <a:headEnd/>
            <a:tailEnd/>
          </a:ln>
        </p:spPr>
        <p:txBody>
          <a:bodyPr>
            <a:spAutoFit/>
          </a:bodyPr>
          <a:lstStyle/>
          <a:p>
            <a:pPr algn="just"/>
            <a:r>
              <a:rPr lang="en-US" sz="1400" b="1" dirty="0">
                <a:solidFill>
                  <a:srgbClr val="FF0000"/>
                </a:solidFill>
                <a:latin typeface="Times New Roman" pitchFamily="18" charset="0"/>
                <a:cs typeface="Times New Roman" pitchFamily="18" charset="0"/>
              </a:rPr>
              <a:t>Execute</a:t>
            </a:r>
            <a:r>
              <a:rPr lang="en-US" sz="1400" dirty="0">
                <a:latin typeface="Times New Roman" pitchFamily="18" charset="0"/>
                <a:cs typeface="Times New Roman" pitchFamily="18" charset="0"/>
              </a:rPr>
              <a:t> – </a:t>
            </a:r>
            <a:r>
              <a:rPr lang="en-US" sz="1400" dirty="0" smtClean="0">
                <a:latin typeface="Times New Roman" pitchFamily="18" charset="0"/>
                <a:cs typeface="Times New Roman" pitchFamily="18" charset="0"/>
              </a:rPr>
              <a:t>sets the mode of model execution.</a:t>
            </a:r>
            <a:endParaRPr lang="ru-RU" sz="1400" dirty="0">
              <a:latin typeface="Times New Roman" pitchFamily="18" charset="0"/>
              <a:cs typeface="Times New Roman" pitchFamily="18" charset="0"/>
            </a:endParaRPr>
          </a:p>
        </p:txBody>
      </p:sp>
      <p:sp>
        <p:nvSpPr>
          <p:cNvPr id="16393" name="TextBox 8"/>
          <p:cNvSpPr txBox="1">
            <a:spLocks noChangeArrowheads="1"/>
          </p:cNvSpPr>
          <p:nvPr/>
        </p:nvSpPr>
        <p:spPr bwMode="auto">
          <a:xfrm>
            <a:off x="6660232" y="5661248"/>
            <a:ext cx="2071687" cy="523220"/>
          </a:xfrm>
          <a:prstGeom prst="rect">
            <a:avLst/>
          </a:prstGeom>
          <a:noFill/>
          <a:ln w="9525">
            <a:noFill/>
            <a:miter lim="800000"/>
            <a:headEnd/>
            <a:tailEnd/>
          </a:ln>
        </p:spPr>
        <p:txBody>
          <a:bodyPr>
            <a:spAutoFit/>
          </a:bodyPr>
          <a:lstStyle/>
          <a:p>
            <a:pPr algn="just"/>
            <a:r>
              <a:rPr lang="en-US" sz="1400" b="1" dirty="0">
                <a:solidFill>
                  <a:srgbClr val="FF0000"/>
                </a:solidFill>
                <a:latin typeface="Times New Roman" pitchFamily="18" charset="0"/>
                <a:cs typeface="Times New Roman" pitchFamily="18" charset="0"/>
              </a:rPr>
              <a:t>Debug</a:t>
            </a: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 sets the mode of model debugging.</a:t>
            </a:r>
            <a:endParaRPr lang="ru-RU" sz="1400" dirty="0">
              <a:latin typeface="Times New Roman" pitchFamily="18" charset="0"/>
              <a:cs typeface="Times New Roman" pitchFamily="18" charset="0"/>
            </a:endParaRPr>
          </a:p>
        </p:txBody>
      </p:sp>
      <p:sp>
        <p:nvSpPr>
          <p:cNvPr id="10" name="TextBox 9"/>
          <p:cNvSpPr txBox="1"/>
          <p:nvPr/>
        </p:nvSpPr>
        <p:spPr>
          <a:xfrm>
            <a:off x="214282" y="5547856"/>
            <a:ext cx="6286544" cy="1077218"/>
          </a:xfrm>
          <a:prstGeom prst="rect">
            <a:avLst/>
          </a:prstGeom>
          <a:noFill/>
        </p:spPr>
        <p:txBody>
          <a:bodyPr wrap="square" rtlCol="0">
            <a:spAutoFit/>
          </a:bodyPr>
          <a:lstStyle/>
          <a:p>
            <a:pPr algn="ctr"/>
            <a:r>
              <a:rPr lang="en-US" sz="1600" dirty="0" smtClean="0">
                <a:solidFill>
                  <a:srgbClr val="0070C0"/>
                </a:solidFill>
                <a:latin typeface="Times New Roman" pitchFamily="18" charset="0"/>
                <a:cs typeface="Times New Roman" pitchFamily="18" charset="0"/>
              </a:rPr>
              <a:t>Construction and edition of graphical objects is done with the help of menus and toolbars and dialog used in them. The text of model programs are created and edited with the help of text editor that has functions similar to those in </a:t>
            </a:r>
            <a:r>
              <a:rPr lang="en-US" sz="1600" dirty="0" err="1" smtClean="0">
                <a:solidFill>
                  <a:srgbClr val="0070C0"/>
                </a:solidFill>
                <a:latin typeface="Times New Roman" pitchFamily="18" charset="0"/>
                <a:cs typeface="Times New Roman" pitchFamily="18" charset="0"/>
              </a:rPr>
              <a:t>NotePad</a:t>
            </a:r>
            <a:r>
              <a:rPr lang="ru-RU" sz="1600" dirty="0" smtClean="0">
                <a:solidFill>
                  <a:srgbClr val="0070C0"/>
                </a:solidFill>
                <a:latin typeface="Times New Roman" pitchFamily="18" charset="0"/>
                <a:cs typeface="Times New Roman" pitchFamily="18" charset="0"/>
              </a:rPr>
              <a:t>.</a:t>
            </a:r>
            <a:endParaRPr lang="ru-RU" sz="1600" dirty="0">
              <a:solidFill>
                <a:srgbClr val="0070C0"/>
              </a:solidFill>
              <a:latin typeface="Times New Roman" pitchFamily="18" charset="0"/>
              <a:cs typeface="Times New Roman" pitchFamily="18" charset="0"/>
            </a:endParaRPr>
          </a:p>
        </p:txBody>
      </p:sp>
      <p:pic>
        <p:nvPicPr>
          <p:cNvPr id="13" name="Рисунок 12" descr="СОЗД_ПР_МЕНЮ.JPG"/>
          <p:cNvPicPr>
            <a:picLocks noChangeAspect="1"/>
          </p:cNvPicPr>
          <p:nvPr/>
        </p:nvPicPr>
        <p:blipFill>
          <a:blip r:embed="rId2" cstate="print"/>
          <a:stretch>
            <a:fillRect/>
          </a:stretch>
        </p:blipFill>
        <p:spPr>
          <a:xfrm>
            <a:off x="571472" y="928670"/>
            <a:ext cx="5929354" cy="4535933"/>
          </a:xfrm>
          <a:prstGeom prst="rect">
            <a:avLst/>
          </a:prstGeom>
        </p:spPr>
      </p:pic>
      <p:sp>
        <p:nvSpPr>
          <p:cNvPr id="11" name="Номер слайда 10"/>
          <p:cNvSpPr>
            <a:spLocks noGrp="1"/>
          </p:cNvSpPr>
          <p:nvPr>
            <p:ph type="sldNum" sz="quarter" idx="12"/>
          </p:nvPr>
        </p:nvSpPr>
        <p:spPr/>
        <p:txBody>
          <a:bodyPr/>
          <a:lstStyle/>
          <a:p>
            <a:fld id="{04BF3423-8A33-4B7C-BAD6-88868AF7816C}" type="slidenum">
              <a:rPr lang="ru-RU" smtClean="0"/>
              <a:pPr/>
              <a:t>9</a:t>
            </a:fld>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6430</TotalTime>
  <Words>3952</Words>
  <Application>Microsoft Office PowerPoint</Application>
  <PresentationFormat>Экран (4:3)</PresentationFormat>
  <Paragraphs>251</Paragraphs>
  <Slides>33</Slides>
  <Notes>11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33</vt:i4>
      </vt:variant>
    </vt:vector>
  </HeadingPairs>
  <TitlesOfParts>
    <vt:vector size="35" baseType="lpstr">
      <vt:lpstr>Тема Office</vt:lpstr>
      <vt:lpstr>Equation</vt:lpstr>
      <vt:lpstr>THE DEVELOPMENT  OF   WinALT  SIMULATION SYSTEM</vt:lpstr>
      <vt:lpstr>Contents</vt:lpstr>
      <vt:lpstr>Problem Domain  Fine-grain algorithms and structures are represented by such classes as cellular automata, matrix and pipeline (including systolic) architectures, multimicroprocessor architectures, associative processors, cellular-neural networks, homogeneous reconfigurable computing devices (homogeneous computing media, including FPGA).  Fine-grain algorithms are used for simulation of physical, chemical, biological and social processes, high performance custom processors built on the basis of  blocks with 2D  or 3D homogeneous architecture. </vt:lpstr>
      <vt:lpstr>Requirements to WinALT system</vt:lpstr>
      <vt:lpstr>System’s architecture  Consists of kernel and external modules. Own library Dynamically Configurable Modular System (DCMS) is used as a kernel. The application components of the system are built from external modules using the technology of component assembly.</vt:lpstr>
      <vt:lpstr>System’s architecture commented</vt:lpstr>
      <vt:lpstr>General description of GUI WinALT component</vt:lpstr>
      <vt:lpstr>Visual appearance of  WinALT GUI component</vt:lpstr>
      <vt:lpstr>Menus and toolbars in WinALT GUI environment</vt:lpstr>
      <vt:lpstr>Simulation language of WinALT system</vt:lpstr>
      <vt:lpstr>A sample of Parallel Substitution Algorithm (PSA)</vt:lpstr>
      <vt:lpstr>PSA and language of WinALT system</vt:lpstr>
      <vt:lpstr> Language of WinALT system (continued)</vt:lpstr>
      <vt:lpstr>WinALT libraries</vt:lpstr>
      <vt:lpstr>WinALT libraries (continued)</vt:lpstr>
      <vt:lpstr>Constructing libraries for WinALT</vt:lpstr>
      <vt:lpstr>  simulation model</vt:lpstr>
      <vt:lpstr>Comment for   PSA simulation model</vt:lpstr>
      <vt:lpstr>Model of adder of many numbers on the basis of counter 32</vt:lpstr>
      <vt:lpstr>Model of adder of many numbers on the basis of counter 32</vt:lpstr>
      <vt:lpstr>The Conway’s game of Life in WinALT</vt:lpstr>
      <vt:lpstr>Conway’s game of “Life” in WinALT</vt:lpstr>
      <vt:lpstr>Collection of models</vt:lpstr>
      <vt:lpstr>General description of WinALT site</vt:lpstr>
      <vt:lpstr>Site of WinALT system</vt:lpstr>
      <vt:lpstr>Fractal model at the site of WinALT system</vt:lpstr>
      <vt:lpstr>Model of diffusion at the site of WinALT system</vt:lpstr>
      <vt:lpstr>General description of the first parallel version of WinALT</vt:lpstr>
      <vt:lpstr>Limitations of the first parallel version of WinALT</vt:lpstr>
      <vt:lpstr>The requirements to the new parallel version of WinALT</vt:lpstr>
      <vt:lpstr>The architecture of new parallel version of WinALT</vt:lpstr>
      <vt:lpstr>The modular structure of new parallel version</vt:lpstr>
      <vt:lpstr>Further development</vt:lpstr>
    </vt:vector>
  </TitlesOfParts>
  <Company>ICM&amp;MG SB RAS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OF SIMULATION SYSTEM WinALT</dc:title>
  <dc:creator>Gray</dc:creator>
  <cp:lastModifiedBy>Mike</cp:lastModifiedBy>
  <cp:revision>402</cp:revision>
  <dcterms:created xsi:type="dcterms:W3CDTF">2011-06-23T04:37:50Z</dcterms:created>
  <dcterms:modified xsi:type="dcterms:W3CDTF">2011-06-30T05:22:47Z</dcterms:modified>
</cp:coreProperties>
</file>