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sldIdLst>
    <p:sldId id="256" r:id="rId2"/>
    <p:sldId id="284" r:id="rId3"/>
    <p:sldId id="286" r:id="rId4"/>
    <p:sldId id="287" r:id="rId5"/>
    <p:sldId id="288" r:id="rId6"/>
    <p:sldId id="289" r:id="rId7"/>
    <p:sldId id="290" r:id="rId8"/>
    <p:sldId id="28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5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8" autoAdjust="0"/>
    <p:restoredTop sz="91067" autoAdjust="0"/>
  </p:normalViewPr>
  <p:slideViewPr>
    <p:cSldViewPr snapToGrid="0">
      <p:cViewPr>
        <p:scale>
          <a:sx n="70" d="100"/>
          <a:sy n="70" d="100"/>
        </p:scale>
        <p:origin x="-1152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99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44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92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4219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72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41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03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0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82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46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8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8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45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9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9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62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31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42DD8A-B7CB-4D09-8E7C-392EE3BA7EC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77FDD0-49D9-4C8D-8437-00CDB0399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32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39" y="1126156"/>
            <a:ext cx="8689976" cy="415650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стадия удержания результата </a:t>
            </a:r>
            <a:br>
              <a:rPr lang="ru-RU" sz="3600" dirty="0" smtClean="0"/>
            </a:br>
            <a:r>
              <a:rPr lang="ru-RU" sz="3600" dirty="0" smtClean="0"/>
              <a:t>у пациентов с </a:t>
            </a:r>
            <a:r>
              <a:rPr lang="ru-RU" sz="3600" dirty="0" err="1" smtClean="0"/>
              <a:t>лимфедемой</a:t>
            </a:r>
            <a:r>
              <a:rPr lang="ru-RU" sz="3600" dirty="0" smtClean="0"/>
              <a:t>: </a:t>
            </a:r>
            <a:br>
              <a:rPr lang="ru-RU" sz="3600" dirty="0" smtClean="0"/>
            </a:br>
            <a:r>
              <a:rPr lang="ru-RU" sz="3600" dirty="0" smtClean="0"/>
              <a:t>варианты адекватной компрессии. 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КЛИНИЧЕСКИЙ СЛУЧАЙ центра </a:t>
            </a:r>
            <a:r>
              <a:rPr lang="ru-RU" sz="2800" dirty="0" err="1" smtClean="0"/>
              <a:t>лимфологии</a:t>
            </a:r>
            <a:r>
              <a:rPr lang="ru-RU" sz="2800" dirty="0" smtClean="0"/>
              <a:t> </a:t>
            </a:r>
            <a:r>
              <a:rPr lang="ru-RU" sz="2800" dirty="0" err="1" smtClean="0"/>
              <a:t>рязань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239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76699" y="0"/>
            <a:ext cx="4915301" cy="59084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Девушка, 1975 г.р.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В  12.2009 (в 34 года)  комплексное лечение РШМ.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Через 6 мес. отметила отёк правой </a:t>
            </a:r>
            <a:r>
              <a:rPr lang="ru-RU" sz="2800" cap="none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/к.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В 2014 году прошла первый курс КФПТ с подбором КТР 4кк (не в нашей клинике)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В 2015 второй курс, там же. </a:t>
            </a:r>
          </a:p>
        </p:txBody>
      </p:sp>
      <p:pic>
        <p:nvPicPr>
          <p:cNvPr id="5" name="Рисунок 4" descr="WhatsApp Image 2023-03-23 at 09.46.34.jpeg"/>
          <p:cNvPicPr>
            <a:picLocks noChangeAspect="1"/>
          </p:cNvPicPr>
          <p:nvPr/>
        </p:nvPicPr>
        <p:blipFill>
          <a:blip r:embed="rId2"/>
          <a:srcRect l="19996" t="10587" r="9454" b="4982"/>
          <a:stretch>
            <a:fillRect/>
          </a:stretch>
        </p:blipFill>
        <p:spPr>
          <a:xfrm>
            <a:off x="0" y="798897"/>
            <a:ext cx="3480502" cy="5553777"/>
          </a:xfrm>
          <a:prstGeom prst="rect">
            <a:avLst/>
          </a:prstGeom>
        </p:spPr>
      </p:pic>
      <p:pic>
        <p:nvPicPr>
          <p:cNvPr id="6" name="Рисунок 5" descr="WhatsApp Image 2023-03-23 at 09.47.14.jpeg"/>
          <p:cNvPicPr>
            <a:picLocks noChangeAspect="1"/>
          </p:cNvPicPr>
          <p:nvPr/>
        </p:nvPicPr>
        <p:blipFill>
          <a:blip r:embed="rId3"/>
          <a:srcRect l="15879" t="4912" r="6460" b="6246"/>
          <a:stretch>
            <a:fillRect/>
          </a:stretch>
        </p:blipFill>
        <p:spPr>
          <a:xfrm>
            <a:off x="3462784" y="789271"/>
            <a:ext cx="3641102" cy="5553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43324" y="178067"/>
            <a:ext cx="4915301" cy="6679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09.2021 г.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Первичный осмотр в Центре </a:t>
            </a:r>
            <a:r>
              <a:rPr lang="ru-RU" sz="2800" cap="none" dirty="0" err="1" smtClean="0">
                <a:latin typeface="Arial" pitchFamily="34" charset="0"/>
                <a:cs typeface="Arial" pitchFamily="34" charset="0"/>
              </a:rPr>
              <a:t>лимфологии</a:t>
            </a: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 Рязань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Сразу бросается в глаза: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800" cap="none" dirty="0" err="1" smtClean="0">
                <a:latin typeface="Arial" pitchFamily="34" charset="0"/>
                <a:cs typeface="Arial" pitchFamily="34" charset="0"/>
              </a:rPr>
              <a:t>кк</a:t>
            </a: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 не держит голень, и слишком сильный (по компрессии) для бедра!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так как явное уменьшение мышечной ткани. 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E:\ЛИМФА\конференция\Новосибирск\№2_стадия удержания результата у пациентов с лимфедемой\п_Макаркина_ушитая\2перед лечением\WhatsApp Image 2023-03-23 at 10.06.08.jpeg"/>
          <p:cNvPicPr>
            <a:picLocks noChangeAspect="1" noChangeArrowheads="1"/>
          </p:cNvPicPr>
          <p:nvPr/>
        </p:nvPicPr>
        <p:blipFill>
          <a:blip r:embed="rId2"/>
          <a:srcRect l="16604" t="21288" r="14514" b="9305"/>
          <a:stretch>
            <a:fillRect/>
          </a:stretch>
        </p:blipFill>
        <p:spPr bwMode="auto">
          <a:xfrm>
            <a:off x="3225800" y="973666"/>
            <a:ext cx="3056467" cy="5475168"/>
          </a:xfrm>
          <a:prstGeom prst="rect">
            <a:avLst/>
          </a:prstGeom>
          <a:noFill/>
        </p:spPr>
      </p:pic>
      <p:pic>
        <p:nvPicPr>
          <p:cNvPr id="1027" name="Picture 3" descr="E:\ЛИМФА\конференция\Новосибирск\№2_стадия удержания результата у пациентов с лимфедемой\п_Макаркина_ушитая\2перед лечением\WhatsApp Image 2023-03-23 at 10.06.39.jpeg"/>
          <p:cNvPicPr>
            <a:picLocks noChangeAspect="1" noChangeArrowheads="1"/>
          </p:cNvPicPr>
          <p:nvPr/>
        </p:nvPicPr>
        <p:blipFill>
          <a:blip r:embed="rId3"/>
          <a:srcRect l="20585" t="23016" r="13085" b="9952"/>
          <a:stretch>
            <a:fillRect/>
          </a:stretch>
        </p:blipFill>
        <p:spPr bwMode="auto">
          <a:xfrm>
            <a:off x="118532" y="982133"/>
            <a:ext cx="3116163" cy="5468210"/>
          </a:xfrm>
          <a:prstGeom prst="rect">
            <a:avLst/>
          </a:prstGeom>
          <a:noFill/>
        </p:spPr>
      </p:pic>
      <p:sp>
        <p:nvSpPr>
          <p:cNvPr id="7" name="Стрелка вправо с вырезом 6"/>
          <p:cNvSpPr/>
          <p:nvPr/>
        </p:nvSpPr>
        <p:spPr>
          <a:xfrm rot="9118487">
            <a:off x="5481826" y="3784664"/>
            <a:ext cx="1655067" cy="4716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3720810">
            <a:off x="5070635" y="3392676"/>
            <a:ext cx="2517614" cy="47163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92286" y="4118882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2307" y="4110718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906210" y="5927270"/>
            <a:ext cx="1743476" cy="930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Разница10 см</a:t>
            </a:r>
          </a:p>
        </p:txBody>
      </p:sp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76699" y="0"/>
            <a:ext cx="4915301" cy="6679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10.2021 г.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Посредством КФПТ удалось убрать 5 отека (разница осталась 5 см).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Так 4кк не подходил для бедра, было принято решение заказать 3 </a:t>
            </a:r>
            <a:r>
              <a:rPr lang="ru-RU" sz="2800" cap="none" dirty="0" err="1" smtClean="0">
                <a:latin typeface="Arial" pitchFamily="34" charset="0"/>
                <a:cs typeface="Arial" pitchFamily="34" charset="0"/>
              </a:rPr>
              <a:t>кк</a:t>
            </a: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, но что бы лучше держал голень – уменьшили мерки в голени на 4 см.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E:\ЛИМФА\конференция\Новосибирск\№2_стадия удержания результата у пациентов с лимфедемой\п_Макаркина_ушитая\3после лечения - 1 чулок\WhatsApp Image 2023-03-23 at 10.17.49.jpeg"/>
          <p:cNvPicPr>
            <a:picLocks noChangeAspect="1" noChangeArrowheads="1"/>
          </p:cNvPicPr>
          <p:nvPr/>
        </p:nvPicPr>
        <p:blipFill>
          <a:blip r:embed="rId2"/>
          <a:srcRect l="18083" t="25602" r="11250" b="5586"/>
          <a:stretch>
            <a:fillRect/>
          </a:stretch>
        </p:blipFill>
        <p:spPr bwMode="auto">
          <a:xfrm>
            <a:off x="3413760" y="851263"/>
            <a:ext cx="3230880" cy="5593080"/>
          </a:xfrm>
          <a:prstGeom prst="rect">
            <a:avLst/>
          </a:prstGeom>
          <a:noFill/>
        </p:spPr>
      </p:pic>
      <p:pic>
        <p:nvPicPr>
          <p:cNvPr id="2051" name="Picture 3" descr="E:\ЛИМФА\конференция\Новосибирск\№2_стадия удержания результата у пациентов с лимфедемой\п_Макаркина_ушитая\3после лечения - 1 чулок\WhatsApp Image 2023-03-23 at 10.19.03.jpeg"/>
          <p:cNvPicPr>
            <a:picLocks noChangeAspect="1" noChangeArrowheads="1"/>
          </p:cNvPicPr>
          <p:nvPr/>
        </p:nvPicPr>
        <p:blipFill>
          <a:blip r:embed="rId3"/>
          <a:srcRect l="21333" t="23563" r="12333" b="8250"/>
          <a:stretch>
            <a:fillRect/>
          </a:stretch>
        </p:blipFill>
        <p:spPr bwMode="auto">
          <a:xfrm>
            <a:off x="359229" y="865051"/>
            <a:ext cx="3058886" cy="5590024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38467" y="5742213"/>
            <a:ext cx="2766733" cy="930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Уменьшение КТР 4см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20886" y="4053567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09507" y="4034519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00124" y="5731326"/>
            <a:ext cx="1743476" cy="930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Разница5 см</a:t>
            </a:r>
          </a:p>
        </p:txBody>
      </p:sp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71" y="0"/>
            <a:ext cx="5312229" cy="6679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12.2021 г.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Размеры бедра были стабильные, но на голени постепенно нарастал отёк.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Было принято решение: уменьшить еще КТР в голени, путем </a:t>
            </a:r>
            <a:r>
              <a:rPr lang="ru-RU" sz="2800" cap="none" dirty="0" err="1" smtClean="0">
                <a:latin typeface="Arial" pitchFamily="34" charset="0"/>
                <a:cs typeface="Arial" pitchFamily="34" charset="0"/>
              </a:rPr>
              <a:t>ушивания</a:t>
            </a: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 – на 5 см.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Итого уменьшение КТР – 9 см.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cap="non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8675" name="Picture 3" descr="E:\ЛИМФА\конференция\Новосибирск\№2_стадия удержания результата у пациентов с лимфедемой\п_Макаркина_ушитая\4ушивание через 2 месяца\WhatsApp Image 2023-03-23 at 10.29.54.jpeg"/>
          <p:cNvPicPr>
            <a:picLocks noChangeAspect="1" noChangeArrowheads="1"/>
          </p:cNvPicPr>
          <p:nvPr/>
        </p:nvPicPr>
        <p:blipFill>
          <a:blip r:embed="rId2"/>
          <a:srcRect l="5725" t="9551" r="18560"/>
          <a:stretch>
            <a:fillRect/>
          </a:stretch>
        </p:blipFill>
        <p:spPr bwMode="auto">
          <a:xfrm>
            <a:off x="-152400" y="664028"/>
            <a:ext cx="2856719" cy="4550230"/>
          </a:xfrm>
          <a:prstGeom prst="rect">
            <a:avLst/>
          </a:prstGeom>
          <a:noFill/>
        </p:spPr>
      </p:pic>
      <p:pic>
        <p:nvPicPr>
          <p:cNvPr id="28676" name="Picture 4" descr="E:\ЛИМФА\конференция\Новосибирск\№2_стадия удержания результата у пациентов с лимфедемой\п_Макаркина_ушитая\4ушивание через 2 месяца\2023-03-23_13-5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995" y="0"/>
            <a:ext cx="3889612" cy="6858000"/>
          </a:xfrm>
          <a:prstGeom prst="rect">
            <a:avLst/>
          </a:prstGeom>
          <a:noFill/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83296" y="5426527"/>
            <a:ext cx="2766733" cy="930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Уменьшение КТР 9см</a:t>
            </a:r>
          </a:p>
        </p:txBody>
      </p:sp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76699" y="0"/>
            <a:ext cx="4915301" cy="6679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06.2022 г.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Повторно КФПТ: убрали то что прибавилось и -1см.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Для усиления эффекта удержания, КТР еще уменьшили в голени на 4 см (общее уменьшение составило 13 см)</a:t>
            </a:r>
          </a:p>
        </p:txBody>
      </p:sp>
      <p:pic>
        <p:nvPicPr>
          <p:cNvPr id="29698" name="Picture 2" descr="E:\ЛИМФА\конференция\Новосибирск\№2_стадия удержания результата у пациентов с лимфедемой\п_Макаркина_ушитая\6новый самый ушитый чулок_08.2022\IMG_20220803_150222.jpg"/>
          <p:cNvPicPr>
            <a:picLocks noChangeAspect="1" noChangeArrowheads="1"/>
          </p:cNvPicPr>
          <p:nvPr/>
        </p:nvPicPr>
        <p:blipFill>
          <a:blip r:embed="rId2" cstate="print"/>
          <a:srcRect l="20250" t="1777" r="14608" b="7616"/>
          <a:stretch>
            <a:fillRect/>
          </a:stretch>
        </p:blipFill>
        <p:spPr bwMode="auto">
          <a:xfrm>
            <a:off x="266700" y="669472"/>
            <a:ext cx="3129643" cy="5804065"/>
          </a:xfrm>
          <a:prstGeom prst="rect">
            <a:avLst/>
          </a:prstGeom>
          <a:noFill/>
        </p:spPr>
      </p:pic>
      <p:pic>
        <p:nvPicPr>
          <p:cNvPr id="29699" name="Picture 3" descr="E:\ЛИМФА\конференция\Новосибирск\№2_стадия удержания результата у пациентов с лимфедемой\п_Макаркина_ушитая\6новый самый ушитый чулок_08.2022\IMG_20220803_150255.jpg"/>
          <p:cNvPicPr>
            <a:picLocks noChangeAspect="1" noChangeArrowheads="1"/>
          </p:cNvPicPr>
          <p:nvPr/>
        </p:nvPicPr>
        <p:blipFill>
          <a:blip r:embed="rId3" cstate="print"/>
          <a:srcRect l="25600" t="12950" r="15200" b="9650"/>
          <a:stretch>
            <a:fillRect/>
          </a:stretch>
        </p:blipFill>
        <p:spPr bwMode="auto">
          <a:xfrm>
            <a:off x="3725741" y="669545"/>
            <a:ext cx="3306430" cy="5763911"/>
          </a:xfrm>
          <a:prstGeom prst="rect">
            <a:avLst/>
          </a:prstGeom>
          <a:noFill/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483154" y="5927270"/>
            <a:ext cx="1743476" cy="930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Разница4 см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8467" y="5927270"/>
            <a:ext cx="2766733" cy="930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Уменьшение КТР 13см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57850" y="3925662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93029" y="3944710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76699" y="0"/>
            <a:ext cx="4915301" cy="6679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09.2022 г.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Из дневника наблюдения стало понято: отек нарастает на работе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(на ногах) и ночью.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cap="none" dirty="0" smtClean="0">
                <a:latin typeface="Arial" pitchFamily="34" charset="0"/>
                <a:cs typeface="Arial" pitchFamily="34" charset="0"/>
              </a:rPr>
              <a:t>Принято решение: дополнительное изделие в виде гольфа: по верх чулка на работе и спать в нем. </a:t>
            </a:r>
          </a:p>
        </p:txBody>
      </p:sp>
      <p:pic>
        <p:nvPicPr>
          <p:cNvPr id="30722" name="Picture 2" descr="E:\ЛИМФА\конференция\Новосибирск\№2_стадия удержания результата у пациентов с лимфедемой\п_Макаркина_ушитая\7новый чулок и гольф\IMG_20230301_152119.jpg"/>
          <p:cNvPicPr>
            <a:picLocks noChangeAspect="1" noChangeArrowheads="1"/>
          </p:cNvPicPr>
          <p:nvPr/>
        </p:nvPicPr>
        <p:blipFill>
          <a:blip r:embed="rId2" cstate="print"/>
          <a:srcRect l="16025" t="13744" r="11575"/>
          <a:stretch>
            <a:fillRect/>
          </a:stretch>
        </p:blipFill>
        <p:spPr bwMode="auto">
          <a:xfrm>
            <a:off x="167331" y="259674"/>
            <a:ext cx="4078098" cy="6478112"/>
          </a:xfrm>
          <a:prstGeom prst="rect">
            <a:avLst/>
          </a:prstGeom>
          <a:noFill/>
        </p:spPr>
      </p:pic>
      <p:pic>
        <p:nvPicPr>
          <p:cNvPr id="30723" name="Picture 3" descr="E:\ЛИМФА\конференция\Новосибирск\№2_стадия удержания результата у пациентов с лимфедемой\п_Макаркина_ушитая\7новый чулок и гольф\WhatsApp Image 2023-03-23 at 10.57.48.jpeg"/>
          <p:cNvPicPr>
            <a:picLocks noChangeAspect="1" noChangeArrowheads="1"/>
          </p:cNvPicPr>
          <p:nvPr/>
        </p:nvPicPr>
        <p:blipFill>
          <a:blip r:embed="rId3"/>
          <a:srcRect l="12500" t="11563" r="12500"/>
          <a:stretch>
            <a:fillRect/>
          </a:stretch>
        </p:blipFill>
        <p:spPr bwMode="auto">
          <a:xfrm rot="10800000">
            <a:off x="4280806" y="813630"/>
            <a:ext cx="3034394" cy="4770741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775581" y="5894612"/>
            <a:ext cx="3321905" cy="963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Уменьшение КТР 13см +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гольф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32171" y="357557"/>
            <a:ext cx="5159829" cy="59084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03.2023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u="sng" cap="none" dirty="0" smtClean="0">
                <a:latin typeface="Arial" pitchFamily="34" charset="0"/>
                <a:cs typeface="Arial" pitchFamily="34" charset="0"/>
              </a:rPr>
              <a:t>Итог подбора адекватной КТ:  </a:t>
            </a:r>
          </a:p>
          <a:p>
            <a:pPr marL="0" indent="0">
              <a:lnSpc>
                <a:spcPct val="150000"/>
              </a:lnSpc>
            </a:pPr>
            <a:r>
              <a:rPr lang="ru-RU" sz="2400" b="1" cap="none" dirty="0" smtClean="0">
                <a:latin typeface="Arial" pitchFamily="34" charset="0"/>
                <a:cs typeface="Arial" pitchFamily="34" charset="0"/>
              </a:rPr>
              <a:t>1,5 года работы</a:t>
            </a:r>
          </a:p>
          <a:p>
            <a:pPr marL="0" indent="0">
              <a:lnSpc>
                <a:spcPct val="150000"/>
              </a:lnSpc>
            </a:pPr>
            <a:r>
              <a:rPr lang="ru-RU" sz="2400" b="1" cap="none" dirty="0" smtClean="0">
                <a:latin typeface="Arial" pitchFamily="34" charset="0"/>
                <a:cs typeface="Arial" pitchFamily="34" charset="0"/>
              </a:rPr>
              <a:t>3 замены белья с уменьшением</a:t>
            </a:r>
          </a:p>
          <a:p>
            <a:pPr marL="0" indent="0">
              <a:lnSpc>
                <a:spcPct val="150000"/>
              </a:lnSpc>
            </a:pPr>
            <a:r>
              <a:rPr lang="ru-RU" sz="2400" b="1" cap="none" dirty="0" smtClean="0">
                <a:latin typeface="Arial" pitchFamily="34" charset="0"/>
                <a:cs typeface="Arial" pitchFamily="34" charset="0"/>
              </a:rPr>
              <a:t>Уменьшение размера КТР на     13см + дополнительно гольф</a:t>
            </a:r>
          </a:p>
          <a:p>
            <a:pPr marL="0" indent="0">
              <a:lnSpc>
                <a:spcPct val="150000"/>
              </a:lnSpc>
            </a:pPr>
            <a:r>
              <a:rPr lang="ru-RU" sz="2400" b="1" cap="none" dirty="0" smtClean="0">
                <a:latin typeface="Arial" pitchFamily="34" charset="0"/>
                <a:cs typeface="Arial" pitchFamily="34" charset="0"/>
              </a:rPr>
              <a:t>Разница между ногами 3 см. </a:t>
            </a:r>
          </a:p>
        </p:txBody>
      </p:sp>
      <p:pic>
        <p:nvPicPr>
          <p:cNvPr id="4" name="Рисунок 3" descr="WhatsApp Image 2023-03-23 at 09.47.14.jpeg"/>
          <p:cNvPicPr>
            <a:picLocks noChangeAspect="1"/>
          </p:cNvPicPr>
          <p:nvPr/>
        </p:nvPicPr>
        <p:blipFill>
          <a:blip r:embed="rId2"/>
          <a:srcRect l="15879" t="4912" r="6460" b="6246"/>
          <a:stretch>
            <a:fillRect/>
          </a:stretch>
        </p:blipFill>
        <p:spPr>
          <a:xfrm>
            <a:off x="0" y="234099"/>
            <a:ext cx="3482303" cy="5578872"/>
          </a:xfrm>
          <a:prstGeom prst="rect">
            <a:avLst/>
          </a:prstGeom>
        </p:spPr>
      </p:pic>
      <p:pic>
        <p:nvPicPr>
          <p:cNvPr id="3073" name="Picture 1" descr="E:\ЛИМФА\конференция\Новосибирск\№2_стадия удержания результата у пациентов с лимфедемой\п_Макаркина_ушитая\7новый чулок и гольф\IMG_20230301_152408.jpg"/>
          <p:cNvPicPr>
            <a:picLocks noChangeAspect="1" noChangeArrowheads="1"/>
          </p:cNvPicPr>
          <p:nvPr/>
        </p:nvPicPr>
        <p:blipFill>
          <a:blip r:embed="rId3" cstate="print"/>
          <a:srcRect l="15824" t="15525" r="18928" b="3103"/>
          <a:stretch>
            <a:fillRect/>
          </a:stretch>
        </p:blipFill>
        <p:spPr bwMode="auto">
          <a:xfrm>
            <a:off x="3492948" y="185057"/>
            <a:ext cx="3430365" cy="5704115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19524" y="5404754"/>
            <a:ext cx="4421361" cy="963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Уменьшение КТР 13см +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гольф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85182" y="5927270"/>
            <a:ext cx="1743476" cy="930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Разница3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7478" y="3566434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16828" y="3563710"/>
            <a:ext cx="866775" cy="66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45030" y="272143"/>
            <a:ext cx="1230086" cy="7184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61114" y="261257"/>
            <a:ext cx="1251857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14667" y="5927270"/>
            <a:ext cx="1743476" cy="930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Разница10 см</a:t>
            </a:r>
          </a:p>
        </p:txBody>
      </p:sp>
    </p:spTree>
    <p:extLst>
      <p:ext uri="{BB962C8B-B14F-4D97-AF65-F5344CB8AC3E}">
        <p14:creationId xmlns="" xmlns:p14="http://schemas.microsoft.com/office/powerpoint/2010/main" val="242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1753</TotalTime>
  <Words>308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стадия удержания результата  у пациентов с лимфедемой:  варианты адекватной компрессии.   КЛИНИЧЕСКИЙ СЛУЧАЙ центра лимфологии рязань.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 АДЕКВАТНОЙ КОМПРЕССИИ У ПАЦИЕНТОВ С ЛИМФЕДЕМОЙ. </dc:title>
  <dc:creator>1</dc:creator>
  <cp:lastModifiedBy>Александра Трушина</cp:lastModifiedBy>
  <cp:revision>139</cp:revision>
  <dcterms:created xsi:type="dcterms:W3CDTF">2022-05-21T13:26:59Z</dcterms:created>
  <dcterms:modified xsi:type="dcterms:W3CDTF">2023-03-23T11:45:55Z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